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Condensed"/>
      <p:regular r:id="rId32"/>
      <p:bold r:id="rId33"/>
      <p:italic r:id="rId34"/>
      <p:boldItalic r:id="rId35"/>
    </p:embeddedFont>
    <p:embeddedFont>
      <p:font typeface="Helvetica Neue"/>
      <p:regular r:id="rId36"/>
      <p:bold r:id="rId37"/>
      <p:italic r:id="rId38"/>
      <p:boldItalic r:id="rId39"/>
    </p:embeddedFont>
    <p:embeddedFont>
      <p:font typeface="Lexend"/>
      <p:regular r:id="rId40"/>
      <p:bold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MxA0zakdqDvhk16RhA/pYvLHk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8EA02C-29BE-41A9-96B1-42B8DD7B70FE}">
  <a:tblStyle styleId="{1C8EA02C-29BE-41A9-96B1-42B8DD7B70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exend-regular.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Lexend-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Condensed-bold.fntdata"/><Relationship Id="rId10" Type="http://schemas.openxmlformats.org/officeDocument/2006/relationships/slide" Target="slides/slide5.xml"/><Relationship Id="rId32" Type="http://schemas.openxmlformats.org/officeDocument/2006/relationships/font" Target="fonts/RobotoCondensed-regular.fntdata"/><Relationship Id="rId13" Type="http://schemas.openxmlformats.org/officeDocument/2006/relationships/slide" Target="slides/slide8.xml"/><Relationship Id="rId35" Type="http://schemas.openxmlformats.org/officeDocument/2006/relationships/font" Target="fonts/RobotoCondensed-boldItalic.fntdata"/><Relationship Id="rId12" Type="http://schemas.openxmlformats.org/officeDocument/2006/relationships/slide" Target="slides/slide7.xml"/><Relationship Id="rId34" Type="http://schemas.openxmlformats.org/officeDocument/2006/relationships/font" Target="fonts/RobotoCondensed-italic.fntdata"/><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d5db97f25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31d5db97f25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d5db97f25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d5db97f25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1d5db97f25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d5db97f25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d5db97f25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GPS - alert (75.15%)</a:t>
            </a:r>
            <a:endParaRPr/>
          </a:p>
        </p:txBody>
      </p:sp>
      <p:sp>
        <p:nvSpPr>
          <p:cNvPr id="212" name="Google Shape;212;g31d5db97f25_3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d6a401f0d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d6a401f0d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Row 1, there are some room for improvement </a:t>
            </a:r>
            <a:endParaRPr/>
          </a:p>
        </p:txBody>
      </p:sp>
      <p:sp>
        <p:nvSpPr>
          <p:cNvPr id="228" name="Google Shape;228;g31d6a401f0d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2122586b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2122586b3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2122586b3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dd364ee76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dd364ee76_3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31dd364ee76_3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d5db97f25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d5db97f25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31d5db97f25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d5db97f25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d5db97f25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31d5db97f25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d5db97f25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d5db97f25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1d5db97f25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d6a401f0d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31d6a401f0d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MAE (Mean Absolute Error ) :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Definition :</a:t>
            </a:r>
            <a:endParaRPr/>
          </a:p>
          <a:p>
            <a:pPr indent="0" lvl="0" marL="0" marR="0" rtl="0" algn="l">
              <a:lnSpc>
                <a:spcPct val="100000"/>
              </a:lnSpc>
              <a:spcBef>
                <a:spcPts val="0"/>
              </a:spcBef>
              <a:spcAft>
                <a:spcPts val="0"/>
              </a:spcAft>
              <a:buClr>
                <a:srgbClr val="1F1F1F"/>
              </a:buClr>
              <a:buSzPts val="1200"/>
              <a:buFont typeface="Times New Roman"/>
              <a:buNone/>
            </a:pPr>
            <a:r>
              <a:rPr b="0" i="0" lang="en" sz="1200">
                <a:solidFill>
                  <a:srgbClr val="1F1F1F"/>
                </a:solidFill>
                <a:latin typeface="Times New Roman"/>
                <a:ea typeface="Times New Roman"/>
                <a:cs typeface="Times New Roman"/>
                <a:sym typeface="Times New Roman"/>
              </a:rPr>
              <a:t>Characterizes the alteration among the original and predictable values . It is mined as the dataset’s total alteration mean.</a:t>
            </a:r>
            <a:endParaRPr/>
          </a:p>
          <a:p>
            <a:pPr indent="0" lvl="0" marL="0" marR="0" rtl="0" algn="l">
              <a:lnSpc>
                <a:spcPct val="100000"/>
              </a:lnSpc>
              <a:spcBef>
                <a:spcPts val="0"/>
              </a:spcBef>
              <a:spcAft>
                <a:spcPts val="0"/>
              </a:spcAft>
              <a:buClr>
                <a:schemeClr val="dk1"/>
              </a:buClr>
              <a:buSzPts val="1200"/>
              <a:buFont typeface="Arial"/>
              <a:buNone/>
            </a:pPr>
            <a:r>
              <a:t/>
            </a:r>
            <a:endParaRPr b="1" i="0" sz="12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F1F1F"/>
              </a:buClr>
              <a:buSzPts val="1200"/>
              <a:buFont typeface="Times New Roman"/>
              <a:buNone/>
            </a:pPr>
            <a:r>
              <a:rPr b="1" i="0" lang="en" sz="1200">
                <a:solidFill>
                  <a:srgbClr val="1F1F1F"/>
                </a:solidFill>
                <a:latin typeface="Times New Roman"/>
                <a:ea typeface="Times New Roman"/>
                <a:cs typeface="Times New Roman"/>
                <a:sym typeface="Times New Roman"/>
              </a:rPr>
              <a:t>The Formula : </a:t>
            </a:r>
            <a:endParaRPr b="0" i="0" sz="12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F1F1F"/>
              </a:buClr>
              <a:buSzPts val="1200"/>
              <a:buFont typeface="Times New Roman"/>
              <a:buNone/>
            </a:pPr>
            <a:r>
              <a:rPr b="0" i="0" lang="en" sz="1200">
                <a:solidFill>
                  <a:srgbClr val="1F1F1F"/>
                </a:solidFill>
                <a:latin typeface="Times New Roman"/>
                <a:ea typeface="Times New Roman"/>
                <a:cs typeface="Times New Roman"/>
                <a:sym typeface="Times New Roman"/>
              </a:rPr>
              <a:t>It is calculated by the absolute difference between actual and predicted divided by the total number of observations.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b="1" lang="en"/>
              <a:t>Advantages</a:t>
            </a:r>
            <a:r>
              <a:rPr lang="en"/>
              <a:t> : </a:t>
            </a:r>
            <a:endParaRPr/>
          </a:p>
          <a:p>
            <a:pPr indent="-285750" lvl="0" marL="285750" rtl="0" algn="l">
              <a:spcBef>
                <a:spcPts val="0"/>
              </a:spcBef>
              <a:spcAft>
                <a:spcPts val="0"/>
              </a:spcAft>
              <a:buClr>
                <a:schemeClr val="dk1"/>
              </a:buClr>
              <a:buSzPts val="1200"/>
              <a:buFont typeface="Arial"/>
              <a:buChar char="•"/>
            </a:pPr>
            <a:r>
              <a:rPr lang="en"/>
              <a:t>Unlike RMSE, the changes in MAE are linear and therefore intuitive.</a:t>
            </a:r>
            <a:endParaRPr/>
          </a:p>
          <a:p>
            <a:pPr indent="-285750" lvl="0" marL="285750" rtl="0" algn="l">
              <a:spcBef>
                <a:spcPts val="0"/>
              </a:spcBef>
              <a:spcAft>
                <a:spcPts val="0"/>
              </a:spcAft>
              <a:buClr>
                <a:schemeClr val="dk1"/>
              </a:buClr>
              <a:buSzPts val="1200"/>
              <a:buFont typeface="Arial"/>
              <a:buChar char="•"/>
            </a:pPr>
            <a:r>
              <a:rPr lang="en"/>
              <a:t>Mathematically amenable to decomposition : </a:t>
            </a:r>
            <a:r>
              <a:rPr b="0" i="0" lang="en">
                <a:solidFill>
                  <a:srgbClr val="202020"/>
                </a:solidFill>
                <a:latin typeface="Helvetica Neue"/>
                <a:ea typeface="Helvetica Neue"/>
                <a:cs typeface="Helvetica Neue"/>
                <a:sym typeface="Helvetica Neue"/>
              </a:rPr>
              <a:t> Part of that historical preference for sums-of-squares measures is that they are mathematically amenable to decomposition and one can then form ratios, such as those based on separating MSE into its systematic and unsystematic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Limitations : </a:t>
            </a:r>
            <a:endParaRPr/>
          </a:p>
          <a:p>
            <a:pPr indent="-76200" lvl="0" marL="0" rtl="0" algn="l">
              <a:lnSpc>
                <a:spcPct val="100000"/>
              </a:lnSpc>
              <a:spcBef>
                <a:spcPts val="0"/>
              </a:spcBef>
              <a:spcAft>
                <a:spcPts val="0"/>
              </a:spcAft>
              <a:buClr>
                <a:schemeClr val="dk1"/>
              </a:buClr>
              <a:buSzPts val="1200"/>
              <a:buFont typeface="Noto Sans Symbols"/>
              <a:buChar char="▪"/>
            </a:pPr>
            <a:r>
              <a:rPr lang="en" sz="1200">
                <a:latin typeface="Times New Roman"/>
                <a:ea typeface="Times New Roman"/>
                <a:cs typeface="Times New Roman"/>
                <a:sym typeface="Times New Roman"/>
              </a:rPr>
              <a:t> May not adequately penalize large errors : </a:t>
            </a:r>
            <a:endParaRPr/>
          </a:p>
          <a:p>
            <a:pPr indent="-76200" lvl="0" marL="0" rtl="0" algn="l">
              <a:lnSpc>
                <a:spcPct val="100000"/>
              </a:lnSpc>
              <a:spcBef>
                <a:spcPts val="0"/>
              </a:spcBef>
              <a:spcAft>
                <a:spcPts val="0"/>
              </a:spcAft>
              <a:buClr>
                <a:schemeClr val="dk1"/>
              </a:buClr>
              <a:buSzPts val="1200"/>
              <a:buFont typeface="Noto Sans Symbols"/>
              <a:buChar char="▪"/>
            </a:pPr>
            <a:r>
              <a:rPr lang="en" sz="1200">
                <a:latin typeface="Times New Roman"/>
                <a:ea typeface="Times New Roman"/>
                <a:cs typeface="Times New Roman"/>
                <a:sym typeface="Times New Roman"/>
              </a:rPr>
              <a:t> Puts less emphasis on the extreme discrepancies between forecasted and observed values.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200"/>
              <a:buFont typeface="Noto Sans Symbols"/>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200"/>
              <a:buFont typeface="Noto Sans Symbols"/>
              <a:buNone/>
            </a:pPr>
            <a:r>
              <a:rPr lang="en"/>
              <a:t>MAE has a specific meaning and it is loosely related to RMSE because it puts less emphasis on the extreme discrepancies between forecasted and observed values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200"/>
              <a:buFont typeface="Arial"/>
              <a:buNone/>
            </a:pPr>
            <a:r>
              <a:t/>
            </a:r>
            <a:endParaRPr b="1"/>
          </a:p>
          <a:p>
            <a:pPr indent="0" lvl="0" marL="0" rtl="0" algn="l">
              <a:spcBef>
                <a:spcPts val="0"/>
              </a:spcBef>
              <a:spcAft>
                <a:spcPts val="0"/>
              </a:spcAft>
              <a:buClr>
                <a:schemeClr val="dk1"/>
              </a:buClr>
              <a:buSzPts val="1200"/>
              <a:buFont typeface="Arial"/>
              <a:buNone/>
            </a:pPr>
            <a:r>
              <a:rPr b="1" lang="en"/>
              <a:t>RMSE :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171450" lvl="0" marL="171450" rtl="0" algn="l">
              <a:spcBef>
                <a:spcPts val="0"/>
              </a:spcBef>
              <a:spcAft>
                <a:spcPts val="0"/>
              </a:spcAft>
              <a:buClr>
                <a:srgbClr val="ECECEC"/>
              </a:buClr>
              <a:buSzPts val="1200"/>
              <a:buFont typeface="Noto Sans Symbols"/>
              <a:buChar char="⮚"/>
            </a:pPr>
            <a:r>
              <a:rPr b="0" i="0" lang="en">
                <a:solidFill>
                  <a:srgbClr val="ECECEC"/>
                </a:solidFill>
                <a:latin typeface="Arial"/>
                <a:ea typeface="Arial"/>
                <a:cs typeface="Arial"/>
                <a:sym typeface="Arial"/>
              </a:rPr>
              <a:t>RMSE is more sensitive to outliers because it squares the errors before averaging them, which can make it more suitable than MAE in situations where it's important to penalize large errors more heavily.</a:t>
            </a:r>
            <a:r>
              <a:rPr lang="en">
                <a:solidFill>
                  <a:srgbClr val="ECECEC"/>
                </a:solidFill>
                <a:latin typeface="Arial"/>
                <a:ea typeface="Arial"/>
                <a:cs typeface="Arial"/>
                <a:sym typeface="Arial"/>
              </a:rPr>
              <a:t> </a:t>
            </a:r>
            <a:endParaRPr/>
          </a:p>
          <a:p>
            <a:pPr indent="0" lvl="0" marL="0" rtl="0" algn="l">
              <a:spcBef>
                <a:spcPts val="0"/>
              </a:spcBef>
              <a:spcAft>
                <a:spcPts val="0"/>
              </a:spcAft>
              <a:buClr>
                <a:schemeClr val="dk1"/>
              </a:buClr>
              <a:buSzPts val="1200"/>
              <a:buFont typeface="Arial"/>
              <a:buNone/>
            </a:pPr>
            <a:r>
              <a:t/>
            </a:r>
            <a:endParaRPr/>
          </a:p>
        </p:txBody>
      </p:sp>
      <p:sp>
        <p:nvSpPr>
          <p:cNvPr id="290" name="Google Shape;290;g31d6a401f0d_1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d63daa52e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1d63daa52e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MAE (Mean Absolute Error ) :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Definition :</a:t>
            </a:r>
            <a:endParaRPr/>
          </a:p>
          <a:p>
            <a:pPr indent="0" lvl="0" marL="0" marR="0" rtl="0" algn="l">
              <a:lnSpc>
                <a:spcPct val="100000"/>
              </a:lnSpc>
              <a:spcBef>
                <a:spcPts val="0"/>
              </a:spcBef>
              <a:spcAft>
                <a:spcPts val="0"/>
              </a:spcAft>
              <a:buClr>
                <a:srgbClr val="1F1F1F"/>
              </a:buClr>
              <a:buSzPts val="1200"/>
              <a:buFont typeface="Times New Roman"/>
              <a:buNone/>
            </a:pPr>
            <a:r>
              <a:rPr b="0" i="0" lang="en" sz="1200">
                <a:solidFill>
                  <a:srgbClr val="1F1F1F"/>
                </a:solidFill>
                <a:latin typeface="Times New Roman"/>
                <a:ea typeface="Times New Roman"/>
                <a:cs typeface="Times New Roman"/>
                <a:sym typeface="Times New Roman"/>
              </a:rPr>
              <a:t>Characterizes the alteration among the original and predictable values . It is mined as the dataset’s total alteration mean.</a:t>
            </a:r>
            <a:endParaRPr/>
          </a:p>
          <a:p>
            <a:pPr indent="0" lvl="0" marL="0" marR="0" rtl="0" algn="l">
              <a:lnSpc>
                <a:spcPct val="100000"/>
              </a:lnSpc>
              <a:spcBef>
                <a:spcPts val="0"/>
              </a:spcBef>
              <a:spcAft>
                <a:spcPts val="0"/>
              </a:spcAft>
              <a:buClr>
                <a:schemeClr val="dk1"/>
              </a:buClr>
              <a:buSzPts val="1200"/>
              <a:buFont typeface="Arial"/>
              <a:buNone/>
            </a:pPr>
            <a:r>
              <a:t/>
            </a:r>
            <a:endParaRPr b="1" i="0" sz="12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F1F1F"/>
              </a:buClr>
              <a:buSzPts val="1200"/>
              <a:buFont typeface="Times New Roman"/>
              <a:buNone/>
            </a:pPr>
            <a:r>
              <a:rPr b="1" i="0" lang="en" sz="1200">
                <a:solidFill>
                  <a:srgbClr val="1F1F1F"/>
                </a:solidFill>
                <a:latin typeface="Times New Roman"/>
                <a:ea typeface="Times New Roman"/>
                <a:cs typeface="Times New Roman"/>
                <a:sym typeface="Times New Roman"/>
              </a:rPr>
              <a:t>The Formula : </a:t>
            </a:r>
            <a:endParaRPr b="0" i="0" sz="12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F1F1F"/>
              </a:buClr>
              <a:buSzPts val="1200"/>
              <a:buFont typeface="Times New Roman"/>
              <a:buNone/>
            </a:pPr>
            <a:r>
              <a:rPr b="0" i="0" lang="en" sz="1200">
                <a:solidFill>
                  <a:srgbClr val="1F1F1F"/>
                </a:solidFill>
                <a:latin typeface="Times New Roman"/>
                <a:ea typeface="Times New Roman"/>
                <a:cs typeface="Times New Roman"/>
                <a:sym typeface="Times New Roman"/>
              </a:rPr>
              <a:t>It is calculated by the absolute difference between actual and predicted divided by the total number of observations.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b="1" lang="en"/>
              <a:t>Advantages</a:t>
            </a:r>
            <a:r>
              <a:rPr lang="en"/>
              <a:t> : </a:t>
            </a:r>
            <a:endParaRPr/>
          </a:p>
          <a:p>
            <a:pPr indent="-285750" lvl="0" marL="285750" rtl="0" algn="l">
              <a:spcBef>
                <a:spcPts val="0"/>
              </a:spcBef>
              <a:spcAft>
                <a:spcPts val="0"/>
              </a:spcAft>
              <a:buClr>
                <a:schemeClr val="dk1"/>
              </a:buClr>
              <a:buSzPts val="1200"/>
              <a:buFont typeface="Arial"/>
              <a:buChar char="•"/>
            </a:pPr>
            <a:r>
              <a:rPr lang="en"/>
              <a:t>Unlike RMSE, the changes in MAE are linear and therefore intuitive.</a:t>
            </a:r>
            <a:endParaRPr/>
          </a:p>
          <a:p>
            <a:pPr indent="-285750" lvl="0" marL="285750" rtl="0" algn="l">
              <a:spcBef>
                <a:spcPts val="0"/>
              </a:spcBef>
              <a:spcAft>
                <a:spcPts val="0"/>
              </a:spcAft>
              <a:buClr>
                <a:schemeClr val="dk1"/>
              </a:buClr>
              <a:buSzPts val="1200"/>
              <a:buFont typeface="Arial"/>
              <a:buChar char="•"/>
            </a:pPr>
            <a:r>
              <a:rPr lang="en"/>
              <a:t>Mathematically amenable to decomposition : </a:t>
            </a:r>
            <a:r>
              <a:rPr b="0" i="0" lang="en">
                <a:solidFill>
                  <a:srgbClr val="202020"/>
                </a:solidFill>
                <a:latin typeface="Helvetica Neue"/>
                <a:ea typeface="Helvetica Neue"/>
                <a:cs typeface="Helvetica Neue"/>
                <a:sym typeface="Helvetica Neue"/>
              </a:rPr>
              <a:t> Part of that historical preference for sums-of-squares measures is that they are mathematically amenable to decomposition and one can then form ratios, such as those based on separating MSE into its systematic and unsystematic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Limitations : </a:t>
            </a:r>
            <a:endParaRPr/>
          </a:p>
          <a:p>
            <a:pPr indent="-76200" lvl="0" marL="0" rtl="0" algn="l">
              <a:lnSpc>
                <a:spcPct val="100000"/>
              </a:lnSpc>
              <a:spcBef>
                <a:spcPts val="0"/>
              </a:spcBef>
              <a:spcAft>
                <a:spcPts val="0"/>
              </a:spcAft>
              <a:buClr>
                <a:schemeClr val="dk1"/>
              </a:buClr>
              <a:buSzPts val="1200"/>
              <a:buFont typeface="Noto Sans Symbols"/>
              <a:buChar char="▪"/>
            </a:pPr>
            <a:r>
              <a:rPr lang="en" sz="1200">
                <a:latin typeface="Times New Roman"/>
                <a:ea typeface="Times New Roman"/>
                <a:cs typeface="Times New Roman"/>
                <a:sym typeface="Times New Roman"/>
              </a:rPr>
              <a:t> May not adequately penalize large errors : </a:t>
            </a:r>
            <a:endParaRPr/>
          </a:p>
          <a:p>
            <a:pPr indent="-76200" lvl="0" marL="0" rtl="0" algn="l">
              <a:lnSpc>
                <a:spcPct val="100000"/>
              </a:lnSpc>
              <a:spcBef>
                <a:spcPts val="0"/>
              </a:spcBef>
              <a:spcAft>
                <a:spcPts val="0"/>
              </a:spcAft>
              <a:buClr>
                <a:schemeClr val="dk1"/>
              </a:buClr>
              <a:buSzPts val="1200"/>
              <a:buFont typeface="Noto Sans Symbols"/>
              <a:buChar char="▪"/>
            </a:pPr>
            <a:r>
              <a:rPr lang="en" sz="1200">
                <a:latin typeface="Times New Roman"/>
                <a:ea typeface="Times New Roman"/>
                <a:cs typeface="Times New Roman"/>
                <a:sym typeface="Times New Roman"/>
              </a:rPr>
              <a:t> Puts less emphasis on the extreme discrepancies between forecasted and observed values.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200"/>
              <a:buFont typeface="Noto Sans Symbols"/>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200"/>
              <a:buFont typeface="Noto Sans Symbols"/>
              <a:buNone/>
            </a:pPr>
            <a:r>
              <a:rPr lang="en"/>
              <a:t>MAE has a specific meaning and it is loosely related to RMSE because it puts less emphasis on the extreme discrepancies between forecasted and observed values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200"/>
              <a:buFont typeface="Arial"/>
              <a:buNone/>
            </a:pPr>
            <a:r>
              <a:t/>
            </a:r>
            <a:endParaRPr b="1"/>
          </a:p>
          <a:p>
            <a:pPr indent="0" lvl="0" marL="0" rtl="0" algn="l">
              <a:spcBef>
                <a:spcPts val="0"/>
              </a:spcBef>
              <a:spcAft>
                <a:spcPts val="0"/>
              </a:spcAft>
              <a:buClr>
                <a:schemeClr val="dk1"/>
              </a:buClr>
              <a:buSzPts val="1200"/>
              <a:buFont typeface="Arial"/>
              <a:buNone/>
            </a:pPr>
            <a:r>
              <a:rPr b="1" lang="en"/>
              <a:t>RMSE : </a:t>
            </a:r>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171450" lvl="0" marL="171450" rtl="0" algn="l">
              <a:spcBef>
                <a:spcPts val="0"/>
              </a:spcBef>
              <a:spcAft>
                <a:spcPts val="0"/>
              </a:spcAft>
              <a:buClr>
                <a:srgbClr val="ECECEC"/>
              </a:buClr>
              <a:buSzPts val="1200"/>
              <a:buFont typeface="Noto Sans Symbols"/>
              <a:buChar char="⮚"/>
            </a:pPr>
            <a:r>
              <a:rPr b="0" i="0" lang="en">
                <a:solidFill>
                  <a:srgbClr val="ECECEC"/>
                </a:solidFill>
                <a:latin typeface="Arial"/>
                <a:ea typeface="Arial"/>
                <a:cs typeface="Arial"/>
                <a:sym typeface="Arial"/>
              </a:rPr>
              <a:t>RMSE is more sensitive to outliers because it squares the errors before averaging them, which can make it more suitable than MAE in situations where it's important to penalize large errors more heavily.</a:t>
            </a:r>
            <a:r>
              <a:rPr lang="en">
                <a:solidFill>
                  <a:srgbClr val="ECECEC"/>
                </a:solidFill>
                <a:latin typeface="Arial"/>
                <a:ea typeface="Arial"/>
                <a:cs typeface="Arial"/>
                <a:sym typeface="Arial"/>
              </a:rPr>
              <a:t> </a:t>
            </a:r>
            <a:endParaRPr/>
          </a:p>
          <a:p>
            <a:pPr indent="0" lvl="0" marL="0" rtl="0" algn="l">
              <a:spcBef>
                <a:spcPts val="0"/>
              </a:spcBef>
              <a:spcAft>
                <a:spcPts val="0"/>
              </a:spcAft>
              <a:buClr>
                <a:schemeClr val="dk1"/>
              </a:buClr>
              <a:buSzPts val="1200"/>
              <a:buFont typeface="Arial"/>
              <a:buNone/>
            </a:pPr>
            <a:r>
              <a:t/>
            </a:r>
            <a:endParaRPr/>
          </a:p>
        </p:txBody>
      </p:sp>
      <p:sp>
        <p:nvSpPr>
          <p:cNvPr id="323" name="Google Shape;323;g31d63daa52e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d5db97f25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31d5db97f25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1d5db97f25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d63daa52e_4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31d63daa52e_4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31d63daa52e_4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d63daa52e_4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31d63daa52e_4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1d63daa52e_4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d5db97f25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31d5db97f25_2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31d5db97f25_2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d5db97f25_2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31d5db97f25_2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31d5db97f25_2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d5db97f25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31d5db97f25_2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1d5db97f25_2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d5db97f25_2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1d5db97f25_2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31d5db97f25_2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d5db97f25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31d5db97f25_2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31d5db97f25_2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d5db97f25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1d5db97f25_2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1d5db97f25_2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d5db97f25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1d5db97f25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31d5db97f25_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d6041f09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31d6041f09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1d6041f09a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d5db97f25_2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d5db97f25_2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1d5db97f25_2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d5db97f25_2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d5db97f25_2_5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For crash severity prediction, we used multiple models. Decision Trees offered interpretability, while Logistic Regression provided probabilistic insights. Random Forest, our best model, achieved the highest accuracy and ROC-AUC score, effectively handling complex interactions and class imbalances.</a:t>
            </a:r>
            <a:endParaRPr>
              <a:latin typeface="Times New Roman"/>
              <a:ea typeface="Times New Roman"/>
              <a:cs typeface="Times New Roman"/>
              <a:sym typeface="Times New Roman"/>
            </a:endParaRPr>
          </a:p>
          <a:p>
            <a:pPr indent="0" lvl="0" marL="0" rtl="0" algn="l">
              <a:lnSpc>
                <a:spcPct val="150000"/>
              </a:lnSpc>
              <a:spcBef>
                <a:spcPts val="1200"/>
              </a:spcBef>
              <a:spcAft>
                <a:spcPts val="1200"/>
              </a:spcAft>
              <a:buClr>
                <a:schemeClr val="dk1"/>
              </a:buClr>
              <a:buSzPts val="1100"/>
              <a:buFont typeface="Arial"/>
              <a:buNone/>
            </a:pPr>
            <a:r>
              <a:rPr lang="en">
                <a:latin typeface="Times New Roman"/>
                <a:ea typeface="Times New Roman"/>
                <a:cs typeface="Times New Roman"/>
                <a:sym typeface="Times New Roman"/>
              </a:rPr>
              <a:t>This table summarizes the performance of six models, with Random Forest excelling across accuracy, precision, recall, and F1-score. For feature selection, we identified 12 key factors with importance scores above 0.5, combining them with business logic. These include Latitude, Longitude, Time, Day of Week, Month, Weather, Lights, Road Name, Traffic Control, Speed Limit, Driver Substance Abuse, and Collision Type.</a:t>
            </a:r>
            <a:endParaRPr/>
          </a:p>
        </p:txBody>
      </p:sp>
      <p:sp>
        <p:nvSpPr>
          <p:cNvPr id="161" name="Google Shape;161;g31d5db97f25_2_5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f93557df0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f93557df0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For crash severity prediction, we used multiple models. Decision Trees offered interpretability, while Logistic Regression provided probabilistic insights. Random Forest, our best model, achieved the highest accuracy and ROC-AUC score, effectively handling complex interactions and class imbalances.</a:t>
            </a:r>
            <a:endParaRPr>
              <a:latin typeface="Times New Roman"/>
              <a:ea typeface="Times New Roman"/>
              <a:cs typeface="Times New Roman"/>
              <a:sym typeface="Times New Roman"/>
            </a:endParaRPr>
          </a:p>
          <a:p>
            <a:pPr indent="0" lvl="0" marL="0" rtl="0" algn="l">
              <a:lnSpc>
                <a:spcPct val="150000"/>
              </a:lnSpc>
              <a:spcBef>
                <a:spcPts val="1200"/>
              </a:spcBef>
              <a:spcAft>
                <a:spcPts val="1200"/>
              </a:spcAft>
              <a:buClr>
                <a:schemeClr val="dk1"/>
              </a:buClr>
              <a:buSzPts val="1100"/>
              <a:buFont typeface="Arial"/>
              <a:buNone/>
            </a:pPr>
            <a:r>
              <a:rPr lang="en">
                <a:latin typeface="Times New Roman"/>
                <a:ea typeface="Times New Roman"/>
                <a:cs typeface="Times New Roman"/>
                <a:sym typeface="Times New Roman"/>
              </a:rPr>
              <a:t>This table summarizes the performance of six models, with Random Forest excelling across accuracy, precision, recall, and F1-score. For feature selection, we identified 12 key factors with importance scores above 0.5, combining them with business logic. These include Latitude, Longitude, Time, Day of Week, Month, Weather, Lights, Road Name, Traffic Control, Speed Limit, Driver Substance Abuse, and Collision Type.</a:t>
            </a:r>
            <a:endParaRPr/>
          </a:p>
        </p:txBody>
      </p:sp>
      <p:sp>
        <p:nvSpPr>
          <p:cNvPr id="170" name="Google Shape;170;g31f93557df0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d5db97f25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d5db97f25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31d5db97f25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 name="Shape 68"/>
        <p:cNvGrpSpPr/>
        <p:nvPr/>
      </p:nvGrpSpPr>
      <p:grpSpPr>
        <a:xfrm>
          <a:off x="0" y="0"/>
          <a:ext cx="0" cy="0"/>
          <a:chOff x="0" y="0"/>
          <a:chExt cx="0" cy="0"/>
        </a:xfrm>
      </p:grpSpPr>
      <p:sp>
        <p:nvSpPr>
          <p:cNvPr id="69" name="Google Shape;69;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5" name="Shape 75"/>
        <p:cNvGrpSpPr/>
        <p:nvPr/>
      </p:nvGrpSpPr>
      <p:grpSpPr>
        <a:xfrm>
          <a:off x="0" y="0"/>
          <a:ext cx="0" cy="0"/>
          <a:chOff x="0" y="0"/>
          <a:chExt cx="0" cy="0"/>
        </a:xfrm>
      </p:grpSpPr>
      <p:sp>
        <p:nvSpPr>
          <p:cNvPr id="76" name="Google Shape;76;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p:nvPr>
            <p:ph idx="2" type="pic"/>
          </p:nvPr>
        </p:nvSpPr>
        <p:spPr>
          <a:xfrm>
            <a:off x="5183188" y="987425"/>
            <a:ext cx="6172200" cy="4873625"/>
          </a:xfrm>
          <a:prstGeom prst="rect">
            <a:avLst/>
          </a:prstGeom>
          <a:noFill/>
          <a:ln>
            <a:noFill/>
          </a:ln>
        </p:spPr>
      </p:sp>
      <p:sp>
        <p:nvSpPr>
          <p:cNvPr id="78" name="Google Shape;78;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 name="Shape 82"/>
        <p:cNvGrpSpPr/>
        <p:nvPr/>
      </p:nvGrpSpPr>
      <p:grpSpPr>
        <a:xfrm>
          <a:off x="0" y="0"/>
          <a:ext cx="0" cy="0"/>
          <a:chOff x="0" y="0"/>
          <a:chExt cx="0" cy="0"/>
        </a:xfrm>
      </p:grpSpPr>
      <p:sp>
        <p:nvSpPr>
          <p:cNvPr id="83" name="Google Shape;8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88" name="Shape 88"/>
        <p:cNvGrpSpPr/>
        <p:nvPr/>
      </p:nvGrpSpPr>
      <p:grpSpPr>
        <a:xfrm>
          <a:off x="0" y="0"/>
          <a:ext cx="0" cy="0"/>
          <a:chOff x="0" y="0"/>
          <a:chExt cx="0" cy="0"/>
        </a:xfrm>
      </p:grpSpPr>
      <p:sp>
        <p:nvSpPr>
          <p:cNvPr id="89" name="Google Shape;89;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cSld name="Title- Bullets">
    <p:spTree>
      <p:nvGrpSpPr>
        <p:cNvPr id="94" name="Shape 94"/>
        <p:cNvGrpSpPr/>
        <p:nvPr/>
      </p:nvGrpSpPr>
      <p:grpSpPr>
        <a:xfrm>
          <a:off x="0" y="0"/>
          <a:ext cx="0" cy="0"/>
          <a:chOff x="0" y="0"/>
          <a:chExt cx="0" cy="0"/>
        </a:xfrm>
      </p:grpSpPr>
      <p:cxnSp>
        <p:nvCxnSpPr>
          <p:cNvPr id="95" name="Google Shape;95;g31d63daa52e_4_134"/>
          <p:cNvCxnSpPr/>
          <p:nvPr/>
        </p:nvCxnSpPr>
        <p:spPr>
          <a:xfrm>
            <a:off x="899605" y="3765276"/>
            <a:ext cx="10274400" cy="0"/>
          </a:xfrm>
          <a:prstGeom prst="straightConnector1">
            <a:avLst/>
          </a:prstGeom>
          <a:noFill/>
          <a:ln cap="flat" cmpd="sng" w="9525">
            <a:solidFill>
              <a:schemeClr val="lt1"/>
            </a:solidFill>
            <a:prstDash val="solid"/>
            <a:miter lim="800000"/>
            <a:headEnd len="sm" w="sm" type="none"/>
            <a:tailEnd len="sm" w="sm" type="none"/>
          </a:ln>
        </p:spPr>
      </p:cxnSp>
      <p:sp>
        <p:nvSpPr>
          <p:cNvPr id="96" name="Google Shape;96;g31d63daa52e_4_134"/>
          <p:cNvSpPr txBox="1"/>
          <p:nvPr>
            <p:ph idx="1" type="body"/>
          </p:nvPr>
        </p:nvSpPr>
        <p:spPr>
          <a:xfrm>
            <a:off x="691201" y="1214302"/>
            <a:ext cx="10274400" cy="4612500"/>
          </a:xfrm>
          <a:prstGeom prst="rect">
            <a:avLst/>
          </a:prstGeom>
          <a:noFill/>
          <a:ln>
            <a:noFill/>
          </a:ln>
        </p:spPr>
        <p:txBody>
          <a:bodyPr anchorCtr="0" anchor="t" bIns="0" lIns="0" spcFirstLastPara="1" rIns="0" wrap="square" tIns="0">
            <a:normAutofit/>
          </a:bodyPr>
          <a:lstStyle>
            <a:lvl1pPr indent="-406400" lvl="0" marL="457200" marR="0" algn="l">
              <a:lnSpc>
                <a:spcPct val="90000"/>
              </a:lnSpc>
              <a:spcBef>
                <a:spcPts val="1000"/>
              </a:spcBef>
              <a:spcAft>
                <a:spcPts val="0"/>
              </a:spcAft>
              <a:buClr>
                <a:srgbClr val="0070C0"/>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g31d63daa52e_4_134"/>
          <p:cNvSpPr txBox="1"/>
          <p:nvPr>
            <p:ph idx="2" type="body"/>
          </p:nvPr>
        </p:nvSpPr>
        <p:spPr>
          <a:xfrm>
            <a:off x="691200" y="483801"/>
            <a:ext cx="7164900" cy="507900"/>
          </a:xfrm>
          <a:prstGeom prst="rect">
            <a:avLst/>
          </a:prstGeom>
          <a:noFill/>
          <a:ln>
            <a:noFill/>
          </a:ln>
        </p:spPr>
        <p:txBody>
          <a:bodyPr anchorCtr="0" anchor="t" bIns="0" lIns="0" spcFirstLastPara="1" rIns="0" wrap="square" tIns="0">
            <a:normAutofit/>
          </a:bodyPr>
          <a:lstStyle>
            <a:lvl1pPr indent="-228600" lvl="0" marL="457200" marR="0" algn="l">
              <a:lnSpc>
                <a:spcPct val="90000"/>
              </a:lnSpc>
              <a:spcBef>
                <a:spcPts val="1000"/>
              </a:spcBef>
              <a:spcAft>
                <a:spcPts val="0"/>
              </a:spcAft>
              <a:buClr>
                <a:srgbClr val="00B0F0"/>
              </a:buClr>
              <a:buSzPts val="3200"/>
              <a:buFont typeface="Arial"/>
              <a:buNone/>
              <a:defRPr b="1" i="0" sz="3200" u="none" cap="none" strike="noStrike">
                <a:solidFill>
                  <a:srgbClr val="00B0F0"/>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g320d36a3e8b_0_1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320d36a3e8b_0_1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g320d36a3e8b_0_1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320d36a3e8b_0_1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g320d36a3e8b_0_1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320ddc91338_1_7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320ddc91338_1_74"/>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 name="Google Shape;30;g320ddc91338_1_74"/>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 name="Shape 31"/>
        <p:cNvGrpSpPr/>
        <p:nvPr/>
      </p:nvGrpSpPr>
      <p:grpSpPr>
        <a:xfrm>
          <a:off x="0" y="0"/>
          <a:ext cx="0" cy="0"/>
          <a:chOff x="0" y="0"/>
          <a:chExt cx="0" cy="0"/>
        </a:xfrm>
      </p:grpSpPr>
      <p:sp>
        <p:nvSpPr>
          <p:cNvPr id="32" name="Google Shape;3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7" name="Shape 37"/>
        <p:cNvGrpSpPr/>
        <p:nvPr/>
      </p:nvGrpSpPr>
      <p:grpSpPr>
        <a:xfrm>
          <a:off x="0" y="0"/>
          <a:ext cx="0" cy="0"/>
          <a:chOff x="0" y="0"/>
          <a:chExt cx="0" cy="0"/>
        </a:xfrm>
      </p:grpSpPr>
      <p:sp>
        <p:nvSpPr>
          <p:cNvPr id="38" name="Google Shape;38;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3" name="Shape 43"/>
        <p:cNvGrpSpPr/>
        <p:nvPr/>
      </p:nvGrpSpPr>
      <p:grpSpPr>
        <a:xfrm>
          <a:off x="0" y="0"/>
          <a:ext cx="0" cy="0"/>
          <a:chOff x="0" y="0"/>
          <a:chExt cx="0" cy="0"/>
        </a:xfrm>
      </p:grpSpPr>
      <p:sp>
        <p:nvSpPr>
          <p:cNvPr id="44" name="Google Shape;4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0" name="Shape 50"/>
        <p:cNvGrpSpPr/>
        <p:nvPr/>
      </p:nvGrpSpPr>
      <p:grpSpPr>
        <a:xfrm>
          <a:off x="0" y="0"/>
          <a:ext cx="0" cy="0"/>
          <a:chOff x="0" y="0"/>
          <a:chExt cx="0" cy="0"/>
        </a:xfrm>
      </p:grpSpPr>
      <p:sp>
        <p:nvSpPr>
          <p:cNvPr id="51" name="Google Shape;51;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9" name="Shape 59"/>
        <p:cNvGrpSpPr/>
        <p:nvPr/>
      </p:nvGrpSpPr>
      <p:grpSpPr>
        <a:xfrm>
          <a:off x="0" y="0"/>
          <a:ext cx="0" cy="0"/>
          <a:chOff x="0" y="0"/>
          <a:chExt cx="0" cy="0"/>
        </a:xfrm>
      </p:grpSpPr>
      <p:sp>
        <p:nvSpPr>
          <p:cNvPr id="60" name="Google Shape;6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4" name="Shape 64"/>
        <p:cNvGrpSpPr/>
        <p:nvPr/>
      </p:nvGrpSpPr>
      <p:grpSpPr>
        <a:xfrm>
          <a:off x="0" y="0"/>
          <a:ext cx="0" cy="0"/>
          <a:chOff x="0" y="0"/>
          <a:chExt cx="0" cy="0"/>
        </a:xfrm>
      </p:grpSpPr>
      <p:sp>
        <p:nvSpPr>
          <p:cNvPr id="65" name="Google Shape;6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6.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1" name="Shape 101"/>
        <p:cNvGrpSpPr/>
        <p:nvPr/>
      </p:nvGrpSpPr>
      <p:grpSpPr>
        <a:xfrm>
          <a:off x="0" y="0"/>
          <a:ext cx="0" cy="0"/>
          <a:chOff x="0" y="0"/>
          <a:chExt cx="0" cy="0"/>
        </a:xfrm>
      </p:grpSpPr>
      <p:pic>
        <p:nvPicPr>
          <p:cNvPr id="102" name="Google Shape;102;g31d5db97f25_2_2"/>
          <p:cNvPicPr preferRelativeResize="0"/>
          <p:nvPr/>
        </p:nvPicPr>
        <p:blipFill rotWithShape="1">
          <a:blip r:embed="rId3">
            <a:alphaModFix amt="54000"/>
          </a:blip>
          <a:srcRect b="1149" l="0" r="5784" t="3055"/>
          <a:stretch/>
        </p:blipFill>
        <p:spPr>
          <a:xfrm>
            <a:off x="0" y="0"/>
            <a:ext cx="12192000" cy="6858001"/>
          </a:xfrm>
          <a:prstGeom prst="rect">
            <a:avLst/>
          </a:prstGeom>
          <a:noFill/>
          <a:ln>
            <a:noFill/>
          </a:ln>
        </p:spPr>
      </p:pic>
      <p:sp>
        <p:nvSpPr>
          <p:cNvPr id="103" name="Google Shape;103;g31d5db97f25_2_2"/>
          <p:cNvSpPr txBox="1"/>
          <p:nvPr/>
        </p:nvSpPr>
        <p:spPr>
          <a:xfrm>
            <a:off x="492325" y="1179550"/>
            <a:ext cx="7160100" cy="923400"/>
          </a:xfrm>
          <a:prstGeom prst="rect">
            <a:avLst/>
          </a:prstGeom>
          <a:noFill/>
          <a:ln>
            <a:noFill/>
          </a:ln>
          <a:effectLst>
            <a:outerShdw blurRad="57150" rotWithShape="0" algn="bl" dir="2760000" dist="19050">
              <a:srgbClr val="000000">
                <a:alpha val="14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n" sz="5400">
                <a:solidFill>
                  <a:schemeClr val="lt1"/>
                </a:solidFill>
                <a:latin typeface="Impact"/>
                <a:ea typeface="Impact"/>
                <a:cs typeface="Impact"/>
                <a:sym typeface="Impact"/>
              </a:rPr>
              <a:t>ML Research Project </a:t>
            </a:r>
            <a:endParaRPr b="1" i="0" sz="5400" u="none" cap="none" strike="noStrike">
              <a:solidFill>
                <a:schemeClr val="lt1"/>
              </a:solidFill>
              <a:latin typeface="Impact"/>
              <a:ea typeface="Impact"/>
              <a:cs typeface="Impact"/>
              <a:sym typeface="Impact"/>
            </a:endParaRPr>
          </a:p>
        </p:txBody>
      </p:sp>
      <p:sp>
        <p:nvSpPr>
          <p:cNvPr id="104" name="Google Shape;104;g31d5db97f25_2_2"/>
          <p:cNvSpPr txBox="1"/>
          <p:nvPr/>
        </p:nvSpPr>
        <p:spPr>
          <a:xfrm>
            <a:off x="567675" y="2171450"/>
            <a:ext cx="5001600" cy="461700"/>
          </a:xfrm>
          <a:prstGeom prst="rect">
            <a:avLst/>
          </a:prstGeom>
          <a:noFill/>
          <a:ln>
            <a:noFill/>
          </a:ln>
          <a:effectLst>
            <a:outerShdw blurRad="57150" rotWithShape="0" algn="bl" dir="5400000" dist="19050">
              <a:srgbClr val="000000">
                <a:alpha val="11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 sz="2400">
                <a:solidFill>
                  <a:schemeClr val="lt1"/>
                </a:solidFill>
                <a:latin typeface="Oswald"/>
                <a:ea typeface="Oswald"/>
                <a:cs typeface="Oswald"/>
                <a:sym typeface="Oswald"/>
              </a:rPr>
              <a:t>Crash severity prediction of road accident</a:t>
            </a:r>
            <a:endParaRPr i="0" sz="2400" u="none" cap="none" strike="noStrike">
              <a:solidFill>
                <a:schemeClr val="lt1"/>
              </a:solidFill>
              <a:latin typeface="Oswald"/>
              <a:ea typeface="Oswald"/>
              <a:cs typeface="Oswald"/>
              <a:sym typeface="Oswald"/>
            </a:endParaRPr>
          </a:p>
        </p:txBody>
      </p:sp>
      <p:sp>
        <p:nvSpPr>
          <p:cNvPr id="105" name="Google Shape;105;g31d5db97f25_2_2"/>
          <p:cNvSpPr txBox="1"/>
          <p:nvPr/>
        </p:nvSpPr>
        <p:spPr>
          <a:xfrm>
            <a:off x="492325" y="5183875"/>
            <a:ext cx="5001600" cy="1282800"/>
          </a:xfrm>
          <a:prstGeom prst="rect">
            <a:avLst/>
          </a:prstGeom>
          <a:noFill/>
          <a:ln>
            <a:noFill/>
          </a:ln>
          <a:effectLst>
            <a:outerShdw blurRad="57150" rotWithShape="0" algn="bl" dir="5400000" dist="19050">
              <a:srgbClr val="000000">
                <a:alpha val="11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 sz="2400">
                <a:solidFill>
                  <a:schemeClr val="lt1"/>
                </a:solidFill>
                <a:latin typeface="Oswald"/>
                <a:ea typeface="Oswald"/>
                <a:cs typeface="Oswald"/>
                <a:sym typeface="Oswald"/>
              </a:rPr>
              <a:t>Researchers:  Jim Cao, Corey Lin, Steve Wu, </a:t>
            </a:r>
            <a:endParaRPr sz="2400">
              <a:solidFill>
                <a:schemeClr val="lt1"/>
              </a:solidFill>
              <a:latin typeface="Oswald"/>
              <a:ea typeface="Oswald"/>
              <a:cs typeface="Oswald"/>
              <a:sym typeface="Oswald"/>
            </a:endParaRPr>
          </a:p>
          <a:p>
            <a:pPr indent="0" lvl="0" marL="1371600" marR="0" rtl="0" algn="l">
              <a:lnSpc>
                <a:spcPct val="100000"/>
              </a:lnSpc>
              <a:spcBef>
                <a:spcPts val="0"/>
              </a:spcBef>
              <a:spcAft>
                <a:spcPts val="0"/>
              </a:spcAft>
              <a:buClr>
                <a:srgbClr val="000000"/>
              </a:buClr>
              <a:buSzPts val="3200"/>
              <a:buFont typeface="Arial"/>
              <a:buNone/>
            </a:pPr>
            <a:r>
              <a:rPr lang="en" sz="2400">
                <a:solidFill>
                  <a:schemeClr val="lt1"/>
                </a:solidFill>
                <a:latin typeface="Oswald"/>
                <a:ea typeface="Oswald"/>
                <a:cs typeface="Oswald"/>
                <a:sym typeface="Oswald"/>
              </a:rPr>
              <a:t>  Derek Shih, Jingwen Zhang</a:t>
            </a:r>
            <a:endParaRPr sz="2400">
              <a:solidFill>
                <a:schemeClr val="lt1"/>
              </a:solidFill>
              <a:latin typeface="Oswald"/>
              <a:ea typeface="Oswald"/>
              <a:cs typeface="Oswald"/>
              <a:sym typeface="Oswald"/>
            </a:endParaRPr>
          </a:p>
          <a:p>
            <a:pPr indent="0" lvl="0" marL="0" marR="0" rtl="0" algn="l">
              <a:lnSpc>
                <a:spcPct val="100000"/>
              </a:lnSpc>
              <a:spcBef>
                <a:spcPts val="1000"/>
              </a:spcBef>
              <a:spcAft>
                <a:spcPts val="0"/>
              </a:spcAft>
              <a:buClr>
                <a:srgbClr val="000000"/>
              </a:buClr>
              <a:buSzPts val="3200"/>
              <a:buFont typeface="Arial"/>
              <a:buNone/>
            </a:pPr>
            <a:r>
              <a:rPr lang="en" sz="2100">
                <a:solidFill>
                  <a:schemeClr val="lt1"/>
                </a:solidFill>
                <a:latin typeface="Oswald"/>
                <a:ea typeface="Oswald"/>
                <a:cs typeface="Oswald"/>
                <a:sym typeface="Oswald"/>
              </a:rPr>
              <a:t> Dec. 10 2024</a:t>
            </a:r>
            <a:endParaRPr sz="2100">
              <a:solidFill>
                <a:schemeClr val="lt1"/>
              </a:solidFill>
              <a:latin typeface="Oswald"/>
              <a:ea typeface="Oswald"/>
              <a:cs typeface="Oswald"/>
              <a:sym typeface="Oswald"/>
            </a:endParaRPr>
          </a:p>
        </p:txBody>
      </p:sp>
      <p:sp>
        <p:nvSpPr>
          <p:cNvPr id="106" name="Google Shape;106;g31d5db97f25_2_2"/>
          <p:cNvSpPr txBox="1"/>
          <p:nvPr/>
        </p:nvSpPr>
        <p:spPr>
          <a:xfrm>
            <a:off x="10176100" y="6506025"/>
            <a:ext cx="2348400" cy="261600"/>
          </a:xfrm>
          <a:prstGeom prst="rect">
            <a:avLst/>
          </a:prstGeom>
          <a:noFill/>
          <a:ln>
            <a:noFill/>
          </a:ln>
          <a:effectLst>
            <a:outerShdw blurRad="57150" rotWithShape="0" algn="bl" dir="5400000" dist="19050">
              <a:srgbClr val="000000">
                <a:alpha val="11000"/>
              </a:srgbClr>
            </a:outerShdw>
          </a:effectLst>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Clr>
                <a:srgbClr val="000000"/>
              </a:buClr>
              <a:buSzPts val="3200"/>
              <a:buFont typeface="Arial"/>
              <a:buNone/>
            </a:pPr>
            <a:r>
              <a:rPr lang="en" sz="1100">
                <a:solidFill>
                  <a:srgbClr val="EFEFEF"/>
                </a:solidFill>
                <a:latin typeface="Roboto Condensed"/>
                <a:ea typeface="Roboto Condensed"/>
                <a:cs typeface="Roboto Condensed"/>
                <a:sym typeface="Roboto Condensed"/>
              </a:rPr>
              <a:t>Picture generated on felt.com</a:t>
            </a:r>
            <a:endParaRPr sz="1100">
              <a:solidFill>
                <a:srgbClr val="EFEFEF"/>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1d5db97f25_0_135"/>
          <p:cNvSpPr txBox="1"/>
          <p:nvPr/>
        </p:nvSpPr>
        <p:spPr>
          <a:xfrm>
            <a:off x="404553" y="431030"/>
            <a:ext cx="745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Random </a:t>
            </a:r>
            <a:r>
              <a:rPr b="1" lang="en" sz="2400">
                <a:latin typeface="Times New Roman"/>
                <a:ea typeface="Times New Roman"/>
                <a:cs typeface="Times New Roman"/>
                <a:sym typeface="Times New Roman"/>
              </a:rPr>
              <a:t>Forest</a:t>
            </a:r>
            <a:r>
              <a:rPr b="1" lang="en" sz="2400">
                <a:latin typeface="Times New Roman"/>
                <a:ea typeface="Times New Roman"/>
                <a:cs typeface="Times New Roman"/>
                <a:sym typeface="Times New Roman"/>
              </a:rPr>
              <a:t> Model</a:t>
            </a:r>
            <a:endParaRPr b="1" sz="1350">
              <a:solidFill>
                <a:srgbClr val="000000"/>
              </a:solidFill>
              <a:latin typeface="Times New Roman"/>
              <a:ea typeface="Times New Roman"/>
              <a:cs typeface="Times New Roman"/>
              <a:sym typeface="Times New Roman"/>
            </a:endParaRPr>
          </a:p>
        </p:txBody>
      </p:sp>
      <p:sp>
        <p:nvSpPr>
          <p:cNvPr id="192" name="Google Shape;192;g31d5db97f25_0_135"/>
          <p:cNvSpPr txBox="1"/>
          <p:nvPr/>
        </p:nvSpPr>
        <p:spPr>
          <a:xfrm>
            <a:off x="404560" y="980604"/>
            <a:ext cx="113829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The Random Forest Model provides robust performance for multi-class crash severity prediction due to its ability to handle class imbalance, reduce overfitting through ensemble averaging, and capture complex interactions among features</a:t>
            </a:r>
            <a:endParaRPr/>
          </a:p>
        </p:txBody>
      </p:sp>
      <p:sp>
        <p:nvSpPr>
          <p:cNvPr id="193" name="Google Shape;193;g31d5db97f25_0_135"/>
          <p:cNvSpPr/>
          <p:nvPr/>
        </p:nvSpPr>
        <p:spPr>
          <a:xfrm>
            <a:off x="1033729" y="1684080"/>
            <a:ext cx="3921600" cy="356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rgbClr val="113355"/>
              </a:solidFill>
              <a:latin typeface="Times New Roman"/>
              <a:ea typeface="Times New Roman"/>
              <a:cs typeface="Times New Roman"/>
              <a:sym typeface="Times New Roman"/>
            </a:endParaRPr>
          </a:p>
        </p:txBody>
      </p:sp>
      <p:cxnSp>
        <p:nvCxnSpPr>
          <p:cNvPr id="194" name="Google Shape;194;g31d5db97f25_0_135"/>
          <p:cNvCxnSpPr/>
          <p:nvPr/>
        </p:nvCxnSpPr>
        <p:spPr>
          <a:xfrm flipH="1" rot="10800000">
            <a:off x="656768" y="1685333"/>
            <a:ext cx="10773900" cy="13500"/>
          </a:xfrm>
          <a:prstGeom prst="straightConnector1">
            <a:avLst/>
          </a:prstGeom>
          <a:noFill/>
          <a:ln cap="flat" cmpd="sng" w="19050">
            <a:solidFill>
              <a:srgbClr val="113355"/>
            </a:solidFill>
            <a:prstDash val="solid"/>
            <a:miter lim="800000"/>
            <a:headEnd len="sm" w="sm" type="none"/>
            <a:tailEnd len="sm" w="sm" type="none"/>
          </a:ln>
        </p:spPr>
      </p:cxnSp>
      <p:sp>
        <p:nvSpPr>
          <p:cNvPr id="195" name="Google Shape;195;g31d5db97f25_0_135"/>
          <p:cNvSpPr/>
          <p:nvPr/>
        </p:nvSpPr>
        <p:spPr>
          <a:xfrm>
            <a:off x="481550" y="2020475"/>
            <a:ext cx="2071200" cy="892800"/>
          </a:xfrm>
          <a:prstGeom prst="roundRect">
            <a:avLst>
              <a:gd fmla="val 11793" name="adj"/>
            </a:avLst>
          </a:prstGeom>
          <a:solidFill>
            <a:srgbClr val="1133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rgbClr val="FFFFFF"/>
                </a:solidFill>
                <a:latin typeface="Times New Roman"/>
                <a:ea typeface="Times New Roman"/>
                <a:cs typeface="Times New Roman"/>
                <a:sym typeface="Times New Roman"/>
              </a:rPr>
              <a:t>Objective</a:t>
            </a:r>
            <a:endParaRPr b="1" sz="1800">
              <a:solidFill>
                <a:srgbClr val="FFFFFF"/>
              </a:solidFill>
              <a:latin typeface="Times New Roman"/>
              <a:ea typeface="Times New Roman"/>
              <a:cs typeface="Times New Roman"/>
              <a:sym typeface="Times New Roman"/>
            </a:endParaRPr>
          </a:p>
        </p:txBody>
      </p:sp>
      <p:sp>
        <p:nvSpPr>
          <p:cNvPr id="196" name="Google Shape;196;g31d5db97f25_0_135"/>
          <p:cNvSpPr/>
          <p:nvPr/>
        </p:nvSpPr>
        <p:spPr>
          <a:xfrm rot="10800000">
            <a:off x="1138250" y="4134975"/>
            <a:ext cx="954900" cy="213300"/>
          </a:xfrm>
          <a:prstGeom prst="triangle">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7" name="Google Shape;197;g31d5db97f25_0_135"/>
          <p:cNvSpPr/>
          <p:nvPr/>
        </p:nvSpPr>
        <p:spPr>
          <a:xfrm>
            <a:off x="867500" y="3234950"/>
            <a:ext cx="1496400" cy="748500"/>
          </a:xfrm>
          <a:prstGeom prst="roundRect">
            <a:avLst>
              <a:gd fmla="val 11793"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Times New Roman"/>
                <a:ea typeface="Times New Roman"/>
                <a:cs typeface="Times New Roman"/>
                <a:sym typeface="Times New Roman"/>
              </a:rPr>
              <a:t>Step 1</a:t>
            </a:r>
            <a:endParaRPr sz="1800">
              <a:solidFill>
                <a:srgbClr val="000000"/>
              </a:solidFill>
              <a:latin typeface="Times New Roman"/>
              <a:ea typeface="Times New Roman"/>
              <a:cs typeface="Times New Roman"/>
              <a:sym typeface="Times New Roman"/>
            </a:endParaRPr>
          </a:p>
        </p:txBody>
      </p:sp>
      <p:sp>
        <p:nvSpPr>
          <p:cNvPr id="198" name="Google Shape;198;g31d5db97f25_0_135"/>
          <p:cNvSpPr/>
          <p:nvPr/>
        </p:nvSpPr>
        <p:spPr>
          <a:xfrm>
            <a:off x="867500" y="4499827"/>
            <a:ext cx="1496400" cy="748500"/>
          </a:xfrm>
          <a:prstGeom prst="roundRect">
            <a:avLst>
              <a:gd fmla="val 11793"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Times New Roman"/>
                <a:ea typeface="Times New Roman"/>
                <a:cs typeface="Times New Roman"/>
                <a:sym typeface="Times New Roman"/>
              </a:rPr>
              <a:t>Step 2</a:t>
            </a:r>
            <a:endParaRPr sz="1800">
              <a:solidFill>
                <a:srgbClr val="000000"/>
              </a:solidFill>
              <a:latin typeface="Times New Roman"/>
              <a:ea typeface="Times New Roman"/>
              <a:cs typeface="Times New Roman"/>
              <a:sym typeface="Times New Roman"/>
            </a:endParaRPr>
          </a:p>
        </p:txBody>
      </p:sp>
      <p:sp>
        <p:nvSpPr>
          <p:cNvPr id="199" name="Google Shape;199;g31d5db97f25_0_135"/>
          <p:cNvSpPr/>
          <p:nvPr/>
        </p:nvSpPr>
        <p:spPr>
          <a:xfrm rot="10800000">
            <a:off x="1169900" y="5401363"/>
            <a:ext cx="891600" cy="210300"/>
          </a:xfrm>
          <a:prstGeom prst="triangle">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0" name="Google Shape;200;g31d5db97f25_0_135"/>
          <p:cNvSpPr/>
          <p:nvPr/>
        </p:nvSpPr>
        <p:spPr>
          <a:xfrm>
            <a:off x="867500" y="5764725"/>
            <a:ext cx="1496400" cy="748500"/>
          </a:xfrm>
          <a:prstGeom prst="roundRect">
            <a:avLst>
              <a:gd fmla="val 11793"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Times New Roman"/>
                <a:ea typeface="Times New Roman"/>
                <a:cs typeface="Times New Roman"/>
                <a:sym typeface="Times New Roman"/>
              </a:rPr>
              <a:t>Step 3</a:t>
            </a:r>
            <a:endParaRPr sz="1800">
              <a:solidFill>
                <a:srgbClr val="000000"/>
              </a:solidFill>
              <a:latin typeface="Times New Roman"/>
              <a:ea typeface="Times New Roman"/>
              <a:cs typeface="Times New Roman"/>
              <a:sym typeface="Times New Roman"/>
            </a:endParaRPr>
          </a:p>
        </p:txBody>
      </p:sp>
      <p:sp>
        <p:nvSpPr>
          <p:cNvPr id="201" name="Google Shape;201;g31d5db97f25_0_135"/>
          <p:cNvSpPr/>
          <p:nvPr/>
        </p:nvSpPr>
        <p:spPr>
          <a:xfrm>
            <a:off x="481675" y="3375075"/>
            <a:ext cx="148800" cy="2743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2" name="Google Shape;202;g31d5db97f25_0_135"/>
          <p:cNvSpPr/>
          <p:nvPr/>
        </p:nvSpPr>
        <p:spPr>
          <a:xfrm rot="10800000">
            <a:off x="481546" y="6118675"/>
            <a:ext cx="148800" cy="254400"/>
          </a:xfrm>
          <a:prstGeom prst="triangl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3" name="Google Shape;203;g31d5db97f25_0_135"/>
          <p:cNvSpPr txBox="1"/>
          <p:nvPr/>
        </p:nvSpPr>
        <p:spPr>
          <a:xfrm>
            <a:off x="3006000" y="1907463"/>
            <a:ext cx="33501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Leveraging its ability to handle complex feature interactions, mitigate overfitting through ensemble learning, and effectively manage class imbalance</a:t>
            </a:r>
            <a:endParaRPr sz="2800">
              <a:solidFill>
                <a:schemeClr val="dk1"/>
              </a:solidFill>
            </a:endParaRPr>
          </a:p>
        </p:txBody>
      </p:sp>
      <p:sp>
        <p:nvSpPr>
          <p:cNvPr id="204" name="Google Shape;204;g31d5db97f25_0_135"/>
          <p:cNvSpPr/>
          <p:nvPr/>
        </p:nvSpPr>
        <p:spPr>
          <a:xfrm>
            <a:off x="2639275" y="2236025"/>
            <a:ext cx="366600" cy="4617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g31d5db97f25_0_135"/>
          <p:cNvSpPr txBox="1"/>
          <p:nvPr/>
        </p:nvSpPr>
        <p:spPr>
          <a:xfrm>
            <a:off x="2472575" y="3111500"/>
            <a:ext cx="37338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Data Preparation</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Handle missing values and encode categorical variables. Define the target variable (ACRS Report Type) and apply SMOTE to oversample the minority classes in the training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206" name="Google Shape;206;g31d5db97f25_0_135"/>
          <p:cNvSpPr txBox="1"/>
          <p:nvPr/>
        </p:nvSpPr>
        <p:spPr>
          <a:xfrm>
            <a:off x="2497601" y="4372575"/>
            <a:ext cx="37338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Model Training</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Configure key hyperparameters like n_estimators and min_samples_leaf based on the complexity of the data. Use the training dataset (X_train and y_train) to fit the Random Forest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07" name="Google Shape;207;g31d5db97f25_0_135"/>
          <p:cNvSpPr txBox="1"/>
          <p:nvPr/>
        </p:nvSpPr>
        <p:spPr>
          <a:xfrm>
            <a:off x="2497600" y="5622225"/>
            <a:ext cx="36822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Model Evaluation</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Evaluate performance by generating metrics including precision, recall, F1-score, and accuracy. Compute AUC and plot the ROC curve for multi-class performance analysis.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208" name="Google Shape;208;g31d5db97f25_0_135"/>
          <p:cNvPicPr preferRelativeResize="0"/>
          <p:nvPr/>
        </p:nvPicPr>
        <p:blipFill>
          <a:blip r:embed="rId3">
            <a:alphaModFix/>
          </a:blip>
          <a:stretch>
            <a:fillRect/>
          </a:stretch>
        </p:blipFill>
        <p:spPr>
          <a:xfrm>
            <a:off x="6574350" y="2344425"/>
            <a:ext cx="4856326" cy="3626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1d5db97f25_3_5"/>
          <p:cNvSpPr/>
          <p:nvPr/>
        </p:nvSpPr>
        <p:spPr>
          <a:xfrm>
            <a:off x="404550" y="1768975"/>
            <a:ext cx="5359800" cy="687300"/>
          </a:xfrm>
          <a:prstGeom prst="rect">
            <a:avLst/>
          </a:prstGeom>
          <a:solidFill>
            <a:srgbClr val="1133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FFFFFF"/>
                </a:solidFill>
                <a:latin typeface="Times New Roman"/>
                <a:ea typeface="Times New Roman"/>
                <a:cs typeface="Times New Roman"/>
                <a:sym typeface="Times New Roman"/>
              </a:rPr>
              <a:t>Random Forest Metrics</a:t>
            </a:r>
            <a:endParaRPr sz="2400">
              <a:solidFill>
                <a:srgbClr val="FFFFFF"/>
              </a:solidFill>
              <a:latin typeface="Times New Roman"/>
              <a:ea typeface="Times New Roman"/>
              <a:cs typeface="Times New Roman"/>
              <a:sym typeface="Times New Roman"/>
            </a:endParaRPr>
          </a:p>
        </p:txBody>
      </p:sp>
      <p:graphicFrame>
        <p:nvGraphicFramePr>
          <p:cNvPr id="215" name="Google Shape;215;g31d5db97f25_3_5"/>
          <p:cNvGraphicFramePr/>
          <p:nvPr/>
        </p:nvGraphicFramePr>
        <p:xfrm>
          <a:off x="404625" y="2456275"/>
          <a:ext cx="3000000" cy="3000000"/>
        </p:xfrm>
        <a:graphic>
          <a:graphicData uri="http://schemas.openxmlformats.org/drawingml/2006/table">
            <a:tbl>
              <a:tblPr>
                <a:noFill/>
                <a:tableStyleId>{1C8EA02C-29BE-41A9-96B1-42B8DD7B70FE}</a:tableStyleId>
              </a:tblPr>
              <a:tblGrid>
                <a:gridCol w="2679825"/>
                <a:gridCol w="2679825"/>
              </a:tblGrid>
              <a:tr h="669275">
                <a:tc>
                  <a:txBody>
                    <a:bodyPr/>
                    <a:lstStyle/>
                    <a:p>
                      <a:pPr indent="0" lvl="0" marL="0" rtl="0" algn="ctr">
                        <a:spcBef>
                          <a:spcPts val="0"/>
                        </a:spcBef>
                        <a:spcAft>
                          <a:spcPts val="0"/>
                        </a:spcAft>
                        <a:buNone/>
                      </a:pPr>
                      <a:r>
                        <a:rPr lang="en" sz="2300">
                          <a:latin typeface="Times New Roman"/>
                          <a:ea typeface="Times New Roman"/>
                          <a:cs typeface="Times New Roman"/>
                          <a:sym typeface="Times New Roman"/>
                        </a:rPr>
                        <a:t>Accuracy</a:t>
                      </a:r>
                      <a:endParaRPr sz="2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0.7515</a:t>
                      </a:r>
                      <a:endParaRPr sz="2400">
                        <a:latin typeface="Times New Roman"/>
                        <a:ea typeface="Times New Roman"/>
                        <a:cs typeface="Times New Roman"/>
                        <a:sym typeface="Times New Roman"/>
                      </a:endParaRPr>
                    </a:p>
                  </a:txBody>
                  <a:tcPr marT="91425" marB="91425" marR="91425" marL="91425" anchor="ctr"/>
                </a:tc>
              </a:tr>
              <a:tr h="669275">
                <a:tc>
                  <a:txBody>
                    <a:bodyPr/>
                    <a:lstStyle/>
                    <a:p>
                      <a:pPr indent="0" lvl="0" marL="0" rtl="0" algn="ctr">
                        <a:spcBef>
                          <a:spcPts val="0"/>
                        </a:spcBef>
                        <a:spcAft>
                          <a:spcPts val="0"/>
                        </a:spcAft>
                        <a:buNone/>
                      </a:pPr>
                      <a:r>
                        <a:rPr lang="en" sz="2300">
                          <a:latin typeface="Times New Roman"/>
                          <a:ea typeface="Times New Roman"/>
                          <a:cs typeface="Times New Roman"/>
                          <a:sym typeface="Times New Roman"/>
                        </a:rPr>
                        <a:t>Precision</a:t>
                      </a:r>
                      <a:endParaRPr sz="2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0.7527</a:t>
                      </a:r>
                      <a:endParaRPr sz="2400">
                        <a:latin typeface="Times New Roman"/>
                        <a:ea typeface="Times New Roman"/>
                        <a:cs typeface="Times New Roman"/>
                        <a:sym typeface="Times New Roman"/>
                      </a:endParaRPr>
                    </a:p>
                  </a:txBody>
                  <a:tcPr marT="91425" marB="91425" marR="91425" marL="91425" anchor="ctr"/>
                </a:tc>
              </a:tr>
              <a:tr h="669275">
                <a:tc>
                  <a:txBody>
                    <a:bodyPr/>
                    <a:lstStyle/>
                    <a:p>
                      <a:pPr indent="0" lvl="0" marL="0" rtl="0" algn="ctr">
                        <a:spcBef>
                          <a:spcPts val="0"/>
                        </a:spcBef>
                        <a:spcAft>
                          <a:spcPts val="0"/>
                        </a:spcAft>
                        <a:buNone/>
                      </a:pPr>
                      <a:r>
                        <a:rPr lang="en" sz="2300">
                          <a:latin typeface="Times New Roman"/>
                          <a:ea typeface="Times New Roman"/>
                          <a:cs typeface="Times New Roman"/>
                          <a:sym typeface="Times New Roman"/>
                        </a:rPr>
                        <a:t>Recall</a:t>
                      </a:r>
                      <a:endParaRPr sz="2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0.7515</a:t>
                      </a:r>
                      <a:endParaRPr sz="2400">
                        <a:latin typeface="Times New Roman"/>
                        <a:ea typeface="Times New Roman"/>
                        <a:cs typeface="Times New Roman"/>
                        <a:sym typeface="Times New Roman"/>
                      </a:endParaRPr>
                    </a:p>
                  </a:txBody>
                  <a:tcPr marT="91425" marB="91425" marR="91425" marL="91425" anchor="ctr"/>
                </a:tc>
              </a:tr>
              <a:tr h="695975">
                <a:tc>
                  <a:txBody>
                    <a:bodyPr/>
                    <a:lstStyle/>
                    <a:p>
                      <a:pPr indent="0" lvl="0" marL="0" rtl="0" algn="ctr">
                        <a:spcBef>
                          <a:spcPts val="0"/>
                        </a:spcBef>
                        <a:spcAft>
                          <a:spcPts val="0"/>
                        </a:spcAft>
                        <a:buNone/>
                      </a:pPr>
                      <a:r>
                        <a:rPr lang="en" sz="2300">
                          <a:latin typeface="Times New Roman"/>
                          <a:ea typeface="Times New Roman"/>
                          <a:cs typeface="Times New Roman"/>
                          <a:sym typeface="Times New Roman"/>
                        </a:rPr>
                        <a:t>F1-Score</a:t>
                      </a:r>
                      <a:endParaRPr sz="2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0.7520</a:t>
                      </a:r>
                      <a:endParaRPr sz="2400">
                        <a:latin typeface="Times New Roman"/>
                        <a:ea typeface="Times New Roman"/>
                        <a:cs typeface="Times New Roman"/>
                        <a:sym typeface="Times New Roman"/>
                      </a:endParaRPr>
                    </a:p>
                  </a:txBody>
                  <a:tcPr marT="91425" marB="91425" marR="91425" marL="91425" anchor="ctr"/>
                </a:tc>
              </a:tr>
              <a:tr h="669275">
                <a:tc>
                  <a:txBody>
                    <a:bodyPr/>
                    <a:lstStyle/>
                    <a:p>
                      <a:pPr indent="0" lvl="0" marL="0" rtl="0" algn="ctr">
                        <a:spcBef>
                          <a:spcPts val="0"/>
                        </a:spcBef>
                        <a:spcAft>
                          <a:spcPts val="0"/>
                        </a:spcAft>
                        <a:buNone/>
                      </a:pPr>
                      <a:r>
                        <a:rPr lang="en" sz="2300">
                          <a:latin typeface="Times New Roman"/>
                          <a:ea typeface="Times New Roman"/>
                          <a:cs typeface="Times New Roman"/>
                          <a:sym typeface="Times New Roman"/>
                        </a:rPr>
                        <a:t>ROC-AUC Score</a:t>
                      </a:r>
                      <a:endParaRPr sz="2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0.8421</a:t>
                      </a:r>
                      <a:endParaRPr sz="2400">
                        <a:latin typeface="Times New Roman"/>
                        <a:ea typeface="Times New Roman"/>
                        <a:cs typeface="Times New Roman"/>
                        <a:sym typeface="Times New Roman"/>
                      </a:endParaRPr>
                    </a:p>
                  </a:txBody>
                  <a:tcPr marT="91425" marB="91425" marR="91425" marL="91425" anchor="ctr"/>
                </a:tc>
              </a:tr>
            </a:tbl>
          </a:graphicData>
        </a:graphic>
      </p:graphicFrame>
      <p:sp>
        <p:nvSpPr>
          <p:cNvPr id="216" name="Google Shape;216;g31d5db97f25_3_5"/>
          <p:cNvSpPr txBox="1"/>
          <p:nvPr/>
        </p:nvSpPr>
        <p:spPr>
          <a:xfrm>
            <a:off x="404553" y="431030"/>
            <a:ext cx="745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Random Forest Model</a:t>
            </a:r>
            <a:endParaRPr b="1" sz="1350">
              <a:solidFill>
                <a:srgbClr val="000000"/>
              </a:solidFill>
              <a:latin typeface="Times New Roman"/>
              <a:ea typeface="Times New Roman"/>
              <a:cs typeface="Times New Roman"/>
              <a:sym typeface="Times New Roman"/>
            </a:endParaRPr>
          </a:p>
        </p:txBody>
      </p:sp>
      <p:sp>
        <p:nvSpPr>
          <p:cNvPr id="217" name="Google Shape;217;g31d5db97f25_3_5"/>
          <p:cNvSpPr txBox="1"/>
          <p:nvPr/>
        </p:nvSpPr>
        <p:spPr>
          <a:xfrm>
            <a:off x="404560" y="980604"/>
            <a:ext cx="11382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cxnSp>
        <p:nvCxnSpPr>
          <p:cNvPr id="218" name="Google Shape;218;g31d5db97f25_3_5"/>
          <p:cNvCxnSpPr/>
          <p:nvPr/>
        </p:nvCxnSpPr>
        <p:spPr>
          <a:xfrm flipH="1" rot="10800000">
            <a:off x="709043" y="980608"/>
            <a:ext cx="10773900" cy="13500"/>
          </a:xfrm>
          <a:prstGeom prst="straightConnector1">
            <a:avLst/>
          </a:prstGeom>
          <a:noFill/>
          <a:ln cap="flat" cmpd="sng" w="19050">
            <a:solidFill>
              <a:srgbClr val="113355"/>
            </a:solidFill>
            <a:prstDash val="solid"/>
            <a:miter lim="800000"/>
            <a:headEnd len="sm" w="sm" type="none"/>
            <a:tailEnd len="sm" w="sm" type="none"/>
          </a:ln>
        </p:spPr>
      </p:cxnSp>
      <p:sp>
        <p:nvSpPr>
          <p:cNvPr id="219" name="Google Shape;219;g31d5db97f25_3_5"/>
          <p:cNvSpPr txBox="1"/>
          <p:nvPr/>
        </p:nvSpPr>
        <p:spPr>
          <a:xfrm>
            <a:off x="6910875" y="1270575"/>
            <a:ext cx="40431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Interpretation</a:t>
            </a:r>
            <a:endParaRPr b="1" sz="1800">
              <a:solidFill>
                <a:schemeClr val="dk1"/>
              </a:solidFill>
              <a:latin typeface="Times New Roman"/>
              <a:ea typeface="Times New Roman"/>
              <a:cs typeface="Times New Roman"/>
              <a:sym typeface="Times New Roman"/>
            </a:endParaRPr>
          </a:p>
        </p:txBody>
      </p:sp>
      <p:cxnSp>
        <p:nvCxnSpPr>
          <p:cNvPr id="220" name="Google Shape;220;g31d5db97f25_3_5"/>
          <p:cNvCxnSpPr/>
          <p:nvPr/>
        </p:nvCxnSpPr>
        <p:spPr>
          <a:xfrm>
            <a:off x="7010325" y="1668375"/>
            <a:ext cx="3844200" cy="0"/>
          </a:xfrm>
          <a:prstGeom prst="straightConnector1">
            <a:avLst/>
          </a:prstGeom>
          <a:noFill/>
          <a:ln cap="flat" cmpd="sng" w="19050">
            <a:solidFill>
              <a:srgbClr val="113355"/>
            </a:solidFill>
            <a:prstDash val="solid"/>
            <a:miter lim="800000"/>
            <a:headEnd len="sm" w="sm" type="none"/>
            <a:tailEnd len="sm" w="sm" type="none"/>
          </a:ln>
        </p:spPr>
      </p:cxnSp>
      <p:sp>
        <p:nvSpPr>
          <p:cNvPr id="221" name="Google Shape;221;g31d5db97f25_3_5"/>
          <p:cNvSpPr txBox="1"/>
          <p:nvPr/>
        </p:nvSpPr>
        <p:spPr>
          <a:xfrm>
            <a:off x="6381825" y="1768975"/>
            <a:ext cx="5101200" cy="469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Accuracy (0.7515)</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75.15% of predictions made by the Random Forest model are correct. The model has moderate predictive power, it </a:t>
            </a:r>
            <a:r>
              <a:rPr b="1" lang="en">
                <a:solidFill>
                  <a:schemeClr val="dk1"/>
                </a:solidFill>
                <a:latin typeface="Times New Roman"/>
                <a:ea typeface="Times New Roman"/>
                <a:cs typeface="Times New Roman"/>
                <a:sym typeface="Times New Roman"/>
              </a:rPr>
              <a:t>correctly predicts a majority of the instances</a:t>
            </a:r>
            <a:r>
              <a:rPr lang="en">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Precision (0.7527)</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Of all the instances the model predicted as a certain severity 75.27% were correctly classified. </a:t>
            </a:r>
            <a:r>
              <a:rPr b="1" lang="en">
                <a:solidFill>
                  <a:schemeClr val="dk1"/>
                </a:solidFill>
                <a:latin typeface="Times New Roman"/>
                <a:ea typeface="Times New Roman"/>
                <a:cs typeface="Times New Roman"/>
                <a:sym typeface="Times New Roman"/>
              </a:rPr>
              <a:t>The model is moderately good at avoiding false positives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Recall (0.7515)</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Of all the actual instances of a particular severity, 75.15% were correctly identified. The model is moderately good at </a:t>
            </a:r>
            <a:r>
              <a:rPr b="1" lang="en">
                <a:solidFill>
                  <a:schemeClr val="dk1"/>
                </a:solidFill>
                <a:latin typeface="Times New Roman"/>
                <a:ea typeface="Times New Roman"/>
                <a:cs typeface="Times New Roman"/>
                <a:sym typeface="Times New Roman"/>
              </a:rPr>
              <a:t>avoiding false negatives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F1-Score (0.7520)</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The metric balances the trade-off between precision and recall. A score of 75.20% suggests the model performs similarly in identifying true positives while </a:t>
            </a:r>
            <a:r>
              <a:rPr b="1" lang="en">
                <a:solidFill>
                  <a:schemeClr val="dk1"/>
                </a:solidFill>
                <a:latin typeface="Times New Roman"/>
                <a:ea typeface="Times New Roman"/>
                <a:cs typeface="Times New Roman"/>
                <a:sym typeface="Times New Roman"/>
              </a:rPr>
              <a:t>avoiding false positives and negatives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ROC-AUC Score (0.8421)</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The model's ability to distinguish between classes is 84.21% when considering all thresholds for prediction probabilities. </a:t>
            </a:r>
            <a:r>
              <a:rPr b="1" lang="en">
                <a:solidFill>
                  <a:schemeClr val="dk1"/>
                </a:solidFill>
                <a:latin typeface="Times New Roman"/>
                <a:ea typeface="Times New Roman"/>
                <a:cs typeface="Times New Roman"/>
                <a:sym typeface="Times New Roman"/>
              </a:rPr>
              <a:t>The score is</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considered high, the model performs well in ranking the probabilities of predictions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grpSp>
        <p:nvGrpSpPr>
          <p:cNvPr id="222" name="Google Shape;222;g31d5db97f25_3_5"/>
          <p:cNvGrpSpPr/>
          <p:nvPr/>
        </p:nvGrpSpPr>
        <p:grpSpPr>
          <a:xfrm>
            <a:off x="6528772" y="1337641"/>
            <a:ext cx="382091" cy="382090"/>
            <a:chOff x="7138004" y="2178554"/>
            <a:chExt cx="511500" cy="511500"/>
          </a:xfrm>
        </p:grpSpPr>
        <p:sp>
          <p:nvSpPr>
            <p:cNvPr id="223" name="Google Shape;223;g31d5db97f25_3_5"/>
            <p:cNvSpPr/>
            <p:nvPr/>
          </p:nvSpPr>
          <p:spPr>
            <a:xfrm>
              <a:off x="7138004" y="2178554"/>
              <a:ext cx="511500" cy="511500"/>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Checkmark with solid fill" id="224" name="Google Shape;224;g31d5db97f25_3_5"/>
            <p:cNvPicPr preferRelativeResize="0"/>
            <p:nvPr/>
          </p:nvPicPr>
          <p:blipFill rotWithShape="1">
            <a:blip r:embed="rId3">
              <a:alphaModFix/>
            </a:blip>
            <a:srcRect b="0" l="0" r="0" t="0"/>
            <a:stretch/>
          </p:blipFill>
          <p:spPr>
            <a:xfrm>
              <a:off x="7224494" y="2265044"/>
              <a:ext cx="338554" cy="33855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1d6a401f0d_1_25"/>
          <p:cNvSpPr txBox="1"/>
          <p:nvPr/>
        </p:nvSpPr>
        <p:spPr>
          <a:xfrm>
            <a:off x="404553" y="431030"/>
            <a:ext cx="745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Random Forest Model</a:t>
            </a:r>
            <a:endParaRPr b="1" sz="1350">
              <a:solidFill>
                <a:srgbClr val="000000"/>
              </a:solidFill>
              <a:latin typeface="Times New Roman"/>
              <a:ea typeface="Times New Roman"/>
              <a:cs typeface="Times New Roman"/>
              <a:sym typeface="Times New Roman"/>
            </a:endParaRPr>
          </a:p>
        </p:txBody>
      </p:sp>
      <p:cxnSp>
        <p:nvCxnSpPr>
          <p:cNvPr id="231" name="Google Shape;231;g31d6a401f0d_1_25"/>
          <p:cNvCxnSpPr/>
          <p:nvPr/>
        </p:nvCxnSpPr>
        <p:spPr>
          <a:xfrm flipH="1" rot="10800000">
            <a:off x="709043" y="980608"/>
            <a:ext cx="10773900" cy="13500"/>
          </a:xfrm>
          <a:prstGeom prst="straightConnector1">
            <a:avLst/>
          </a:prstGeom>
          <a:noFill/>
          <a:ln cap="flat" cmpd="sng" w="19050">
            <a:solidFill>
              <a:srgbClr val="113355"/>
            </a:solidFill>
            <a:prstDash val="solid"/>
            <a:miter lim="800000"/>
            <a:headEnd len="sm" w="sm" type="none"/>
            <a:tailEnd len="sm" w="sm" type="none"/>
          </a:ln>
        </p:spPr>
      </p:cxnSp>
      <p:sp>
        <p:nvSpPr>
          <p:cNvPr id="232" name="Google Shape;232;g31d6a401f0d_1_25"/>
          <p:cNvSpPr txBox="1"/>
          <p:nvPr/>
        </p:nvSpPr>
        <p:spPr>
          <a:xfrm>
            <a:off x="6695600" y="1658100"/>
            <a:ext cx="40431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Interpretation</a:t>
            </a:r>
            <a:endParaRPr b="1" sz="1800">
              <a:solidFill>
                <a:schemeClr val="dk1"/>
              </a:solidFill>
              <a:latin typeface="Times New Roman"/>
              <a:ea typeface="Times New Roman"/>
              <a:cs typeface="Times New Roman"/>
              <a:sym typeface="Times New Roman"/>
            </a:endParaRPr>
          </a:p>
        </p:txBody>
      </p:sp>
      <p:cxnSp>
        <p:nvCxnSpPr>
          <p:cNvPr id="233" name="Google Shape;233;g31d6a401f0d_1_25"/>
          <p:cNvCxnSpPr/>
          <p:nvPr/>
        </p:nvCxnSpPr>
        <p:spPr>
          <a:xfrm>
            <a:off x="6795050" y="2055900"/>
            <a:ext cx="3844200" cy="0"/>
          </a:xfrm>
          <a:prstGeom prst="straightConnector1">
            <a:avLst/>
          </a:prstGeom>
          <a:noFill/>
          <a:ln cap="flat" cmpd="sng" w="19050">
            <a:solidFill>
              <a:srgbClr val="113355"/>
            </a:solidFill>
            <a:prstDash val="solid"/>
            <a:miter lim="800000"/>
            <a:headEnd len="sm" w="sm" type="none"/>
            <a:tailEnd len="sm" w="sm" type="none"/>
          </a:ln>
        </p:spPr>
      </p:cxnSp>
      <p:sp>
        <p:nvSpPr>
          <p:cNvPr id="234" name="Google Shape;234;g31d6a401f0d_1_25"/>
          <p:cNvSpPr txBox="1"/>
          <p:nvPr/>
        </p:nvSpPr>
        <p:spPr>
          <a:xfrm>
            <a:off x="6166550" y="2218025"/>
            <a:ext cx="5932500" cy="397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Row 1 (Fatal Crash)</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19 instances of fatal crashes were correctly classified as fatal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29 fatal crashes were misclassified as injury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44 fatal crashes were misclassified as property damage crashes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Row 2 (Injury Crash)</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8954</a:t>
            </a:r>
            <a:r>
              <a:rPr b="1" lang="en">
                <a:solidFill>
                  <a:schemeClr val="dk1"/>
                </a:solidFill>
                <a:latin typeface="Times New Roman"/>
                <a:ea typeface="Times New Roman"/>
                <a:cs typeface="Times New Roman"/>
                <a:sym typeface="Times New Roman"/>
              </a:rPr>
              <a:t> injury crashes were correctly classified as injury crashes</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27 injury crashes were misclassified as fatal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3726 injury crashes were misclassified as property damage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Row 3 (Property Damage Crash)</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15137 property damage crashes were correctly classified</a:t>
            </a:r>
            <a:endParaRPr b="1">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34 property damage crashes were misclassified as fatal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4112 property damage crashes were misclassified as injury crashes</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grpSp>
        <p:nvGrpSpPr>
          <p:cNvPr id="235" name="Google Shape;235;g31d6a401f0d_1_25"/>
          <p:cNvGrpSpPr/>
          <p:nvPr/>
        </p:nvGrpSpPr>
        <p:grpSpPr>
          <a:xfrm>
            <a:off x="6313497" y="1725166"/>
            <a:ext cx="382091" cy="382090"/>
            <a:chOff x="7138004" y="2178554"/>
            <a:chExt cx="511500" cy="511500"/>
          </a:xfrm>
        </p:grpSpPr>
        <p:sp>
          <p:nvSpPr>
            <p:cNvPr id="236" name="Google Shape;236;g31d6a401f0d_1_25"/>
            <p:cNvSpPr/>
            <p:nvPr/>
          </p:nvSpPr>
          <p:spPr>
            <a:xfrm>
              <a:off x="7138004" y="2178554"/>
              <a:ext cx="511500" cy="511500"/>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Checkmark with solid fill" id="237" name="Google Shape;237;g31d6a401f0d_1_25"/>
            <p:cNvPicPr preferRelativeResize="0"/>
            <p:nvPr/>
          </p:nvPicPr>
          <p:blipFill rotWithShape="1">
            <a:blip r:embed="rId3">
              <a:alphaModFix/>
            </a:blip>
            <a:srcRect b="0" l="0" r="0" t="0"/>
            <a:stretch/>
          </p:blipFill>
          <p:spPr>
            <a:xfrm>
              <a:off x="7224494" y="2265044"/>
              <a:ext cx="338554" cy="338554"/>
            </a:xfrm>
            <a:prstGeom prst="rect">
              <a:avLst/>
            </a:prstGeom>
            <a:noFill/>
            <a:ln>
              <a:noFill/>
            </a:ln>
          </p:spPr>
        </p:pic>
      </p:grpSp>
      <p:sp>
        <p:nvSpPr>
          <p:cNvPr id="238" name="Google Shape;238;g31d6a401f0d_1_25"/>
          <p:cNvSpPr/>
          <p:nvPr/>
        </p:nvSpPr>
        <p:spPr>
          <a:xfrm>
            <a:off x="517325" y="1453075"/>
            <a:ext cx="5359800" cy="687300"/>
          </a:xfrm>
          <a:prstGeom prst="rect">
            <a:avLst/>
          </a:prstGeom>
          <a:solidFill>
            <a:srgbClr val="1133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FFFFFF"/>
                </a:solidFill>
                <a:latin typeface="Times New Roman"/>
                <a:ea typeface="Times New Roman"/>
                <a:cs typeface="Times New Roman"/>
                <a:sym typeface="Times New Roman"/>
              </a:rPr>
              <a:t>Confusion Matrix</a:t>
            </a:r>
            <a:endParaRPr sz="2400">
              <a:solidFill>
                <a:srgbClr val="FFFFFF"/>
              </a:solidFill>
              <a:latin typeface="Times New Roman"/>
              <a:ea typeface="Times New Roman"/>
              <a:cs typeface="Times New Roman"/>
              <a:sym typeface="Times New Roman"/>
            </a:endParaRPr>
          </a:p>
        </p:txBody>
      </p:sp>
      <p:pic>
        <p:nvPicPr>
          <p:cNvPr id="239" name="Google Shape;239;g31d6a401f0d_1_25"/>
          <p:cNvPicPr preferRelativeResize="0"/>
          <p:nvPr/>
        </p:nvPicPr>
        <p:blipFill>
          <a:blip r:embed="rId4">
            <a:alphaModFix/>
          </a:blip>
          <a:stretch>
            <a:fillRect/>
          </a:stretch>
        </p:blipFill>
        <p:spPr>
          <a:xfrm>
            <a:off x="517325" y="2243665"/>
            <a:ext cx="5359799" cy="39234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2122586b37_0_0"/>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Conclusion</a:t>
            </a:r>
            <a:endParaRPr/>
          </a:p>
        </p:txBody>
      </p:sp>
      <p:sp>
        <p:nvSpPr>
          <p:cNvPr id="246" name="Google Shape;246;g32122586b37_0_0"/>
          <p:cNvSpPr txBox="1"/>
          <p:nvPr/>
        </p:nvSpPr>
        <p:spPr>
          <a:xfrm>
            <a:off x="306610" y="705547"/>
            <a:ext cx="110976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Random Forest Model is chosen as the final model for implementation after comprehensive evaluation</a:t>
            </a:r>
            <a:endParaRPr/>
          </a:p>
        </p:txBody>
      </p:sp>
      <p:sp>
        <p:nvSpPr>
          <p:cNvPr id="247" name="Google Shape;247;g32122586b37_0_0"/>
          <p:cNvSpPr txBox="1"/>
          <p:nvPr/>
        </p:nvSpPr>
        <p:spPr>
          <a:xfrm>
            <a:off x="455857" y="2127350"/>
            <a:ext cx="11326200" cy="861900"/>
          </a:xfrm>
          <a:prstGeom prst="rect">
            <a:avLst/>
          </a:prstGeom>
          <a:noFill/>
          <a:ln>
            <a:noFill/>
          </a:ln>
        </p:spPr>
        <p:txBody>
          <a:bodyPr anchorCtr="0" anchor="t" bIns="60950" lIns="121900" spcFirstLastPara="1" rIns="121900" wrap="square" tIns="60950">
            <a:spAutoFit/>
          </a:bodyPr>
          <a:lstStyle/>
          <a:p>
            <a:pPr indent="-380989" lvl="0" marL="380989" marR="0" rtl="0" algn="l">
              <a:lnSpc>
                <a:spcPct val="200000"/>
              </a:lnSpc>
              <a:spcBef>
                <a:spcPts val="0"/>
              </a:spcBef>
              <a:spcAft>
                <a:spcPts val="0"/>
              </a:spcAft>
              <a:buClr>
                <a:srgbClr val="000000"/>
              </a:buClr>
              <a:buSzPts val="1600"/>
              <a:buFont typeface="Arial"/>
              <a:buChar char="•"/>
            </a:pPr>
            <a:r>
              <a:rPr lang="en" sz="1600">
                <a:solidFill>
                  <a:schemeClr val="dk1"/>
                </a:solidFill>
                <a:latin typeface="Times New Roman"/>
                <a:ea typeface="Times New Roman"/>
                <a:cs typeface="Times New Roman"/>
                <a:sym typeface="Times New Roman"/>
              </a:rPr>
              <a:t>Latitude, </a:t>
            </a:r>
            <a:r>
              <a:rPr lang="en" sz="1600">
                <a:solidFill>
                  <a:schemeClr val="dk1"/>
                </a:solidFill>
                <a:latin typeface="Times New Roman"/>
                <a:ea typeface="Times New Roman"/>
                <a:cs typeface="Times New Roman"/>
                <a:sym typeface="Times New Roman"/>
              </a:rPr>
              <a:t>Longitude</a:t>
            </a:r>
            <a:r>
              <a:rPr lang="en" sz="1600">
                <a:solidFill>
                  <a:schemeClr val="dk1"/>
                </a:solidFill>
                <a:latin typeface="Times New Roman"/>
                <a:ea typeface="Times New Roman"/>
                <a:cs typeface="Times New Roman"/>
                <a:sym typeface="Times New Roman"/>
              </a:rPr>
              <a:t>, Time, Day of Week, Weather, Light, Speed Limit, Collision Type and so on are regarded as the significant </a:t>
            </a:r>
            <a:r>
              <a:rPr lang="en" sz="1600">
                <a:solidFill>
                  <a:schemeClr val="dk1"/>
                </a:solidFill>
                <a:latin typeface="Times New Roman"/>
                <a:ea typeface="Times New Roman"/>
                <a:cs typeface="Times New Roman"/>
                <a:sym typeface="Times New Roman"/>
              </a:rPr>
              <a:t>contribution</a:t>
            </a:r>
            <a:r>
              <a:rPr lang="en" sz="1600">
                <a:solidFill>
                  <a:schemeClr val="dk1"/>
                </a:solidFill>
                <a:latin typeface="Times New Roman"/>
                <a:ea typeface="Times New Roman"/>
                <a:cs typeface="Times New Roman"/>
                <a:sym typeface="Times New Roman"/>
              </a:rPr>
              <a:t> to the predictions.</a:t>
            </a:r>
            <a:endParaRPr sz="1600">
              <a:latin typeface="Times New Roman"/>
              <a:ea typeface="Times New Roman"/>
              <a:cs typeface="Times New Roman"/>
              <a:sym typeface="Times New Roman"/>
            </a:endParaRPr>
          </a:p>
        </p:txBody>
      </p:sp>
      <p:sp>
        <p:nvSpPr>
          <p:cNvPr id="248" name="Google Shape;248;g32122586b37_0_0"/>
          <p:cNvSpPr txBox="1"/>
          <p:nvPr/>
        </p:nvSpPr>
        <p:spPr>
          <a:xfrm>
            <a:off x="455857" y="3383900"/>
            <a:ext cx="11326200" cy="369300"/>
          </a:xfrm>
          <a:prstGeom prst="rect">
            <a:avLst/>
          </a:prstGeom>
          <a:noFill/>
          <a:ln>
            <a:noFill/>
          </a:ln>
        </p:spPr>
        <p:txBody>
          <a:bodyPr anchorCtr="0" anchor="t" bIns="60950" lIns="121900" spcFirstLastPara="1" rIns="121900" wrap="square" tIns="60950">
            <a:spAutoFit/>
          </a:bodyPr>
          <a:lstStyle/>
          <a:p>
            <a:pPr indent="-380989" lvl="0" marL="380989" marR="0" rtl="0" algn="l">
              <a:lnSpc>
                <a:spcPct val="200000"/>
              </a:lnSpc>
              <a:spcBef>
                <a:spcPts val="0"/>
              </a:spcBef>
              <a:spcAft>
                <a:spcPts val="0"/>
              </a:spcAft>
              <a:buClr>
                <a:srgbClr val="000000"/>
              </a:buClr>
              <a:buSzPts val="1600"/>
              <a:buFont typeface="Arial"/>
              <a:buChar char="•"/>
            </a:pPr>
            <a:r>
              <a:rPr lang="en" sz="1600">
                <a:latin typeface="Times New Roman"/>
                <a:ea typeface="Times New Roman"/>
                <a:cs typeface="Times New Roman"/>
                <a:sym typeface="Times New Roman"/>
              </a:rPr>
              <a:t>Implementing stricter traffic controls in areas with frequent severe crashes.</a:t>
            </a:r>
            <a:endParaRPr sz="1600">
              <a:latin typeface="Times New Roman"/>
              <a:ea typeface="Times New Roman"/>
              <a:cs typeface="Times New Roman"/>
              <a:sym typeface="Times New Roman"/>
            </a:endParaRPr>
          </a:p>
        </p:txBody>
      </p:sp>
      <p:sp>
        <p:nvSpPr>
          <p:cNvPr id="249" name="Google Shape;249;g32122586b37_0_0"/>
          <p:cNvSpPr txBox="1"/>
          <p:nvPr/>
        </p:nvSpPr>
        <p:spPr>
          <a:xfrm>
            <a:off x="455857" y="4182450"/>
            <a:ext cx="11326200" cy="369300"/>
          </a:xfrm>
          <a:prstGeom prst="rect">
            <a:avLst/>
          </a:prstGeom>
          <a:noFill/>
          <a:ln>
            <a:noFill/>
          </a:ln>
        </p:spPr>
        <p:txBody>
          <a:bodyPr anchorCtr="0" anchor="t" bIns="60950" lIns="121900" spcFirstLastPara="1" rIns="121900" wrap="square" tIns="60950">
            <a:spAutoFit/>
          </a:bodyPr>
          <a:lstStyle/>
          <a:p>
            <a:pPr indent="-380989" lvl="0" marL="380989" marR="0" rtl="0" algn="l">
              <a:lnSpc>
                <a:spcPct val="200000"/>
              </a:lnSpc>
              <a:spcBef>
                <a:spcPts val="0"/>
              </a:spcBef>
              <a:spcAft>
                <a:spcPts val="0"/>
              </a:spcAft>
              <a:buClr>
                <a:srgbClr val="000000"/>
              </a:buClr>
              <a:buSzPts val="1600"/>
              <a:buFont typeface="Arial"/>
              <a:buChar char="•"/>
            </a:pPr>
            <a:r>
              <a:rPr lang="en" sz="1600">
                <a:latin typeface="Times New Roman"/>
                <a:ea typeface="Times New Roman"/>
                <a:cs typeface="Times New Roman"/>
                <a:sym typeface="Times New Roman"/>
              </a:rPr>
              <a:t>Enhancing road lighting and visibility during adverse weather conditions.</a:t>
            </a:r>
            <a:endParaRPr sz="1600">
              <a:latin typeface="Times New Roman"/>
              <a:ea typeface="Times New Roman"/>
              <a:cs typeface="Times New Roman"/>
              <a:sym typeface="Times New Roman"/>
            </a:endParaRPr>
          </a:p>
        </p:txBody>
      </p:sp>
      <p:sp>
        <p:nvSpPr>
          <p:cNvPr id="250" name="Google Shape;250;g32122586b37_0_0"/>
          <p:cNvSpPr txBox="1"/>
          <p:nvPr/>
        </p:nvSpPr>
        <p:spPr>
          <a:xfrm>
            <a:off x="455857" y="5038675"/>
            <a:ext cx="11326200" cy="369300"/>
          </a:xfrm>
          <a:prstGeom prst="rect">
            <a:avLst/>
          </a:prstGeom>
          <a:noFill/>
          <a:ln>
            <a:noFill/>
          </a:ln>
        </p:spPr>
        <p:txBody>
          <a:bodyPr anchorCtr="0" anchor="t" bIns="60950" lIns="121900" spcFirstLastPara="1" rIns="121900" wrap="square" tIns="60950">
            <a:spAutoFit/>
          </a:bodyPr>
          <a:lstStyle/>
          <a:p>
            <a:pPr indent="-380989" lvl="0" marL="380989" marR="0" rtl="0" algn="l">
              <a:lnSpc>
                <a:spcPct val="200000"/>
              </a:lnSpc>
              <a:spcBef>
                <a:spcPts val="0"/>
              </a:spcBef>
              <a:spcAft>
                <a:spcPts val="0"/>
              </a:spcAft>
              <a:buClr>
                <a:srgbClr val="000000"/>
              </a:buClr>
              <a:buSzPts val="1600"/>
              <a:buFont typeface="Arial"/>
              <a:buChar char="•"/>
            </a:pPr>
            <a:r>
              <a:rPr lang="en" sz="1600">
                <a:latin typeface="Times New Roman"/>
                <a:ea typeface="Times New Roman"/>
                <a:cs typeface="Times New Roman"/>
                <a:sym typeface="Times New Roman"/>
              </a:rPr>
              <a:t>Increasing public awareness campaigns regarding the risks of substance abuse while driving.</a:t>
            </a:r>
            <a:endParaRPr sz="1600">
              <a:latin typeface="Times New Roman"/>
              <a:ea typeface="Times New Roman"/>
              <a:cs typeface="Times New Roman"/>
              <a:sym typeface="Times New Roman"/>
            </a:endParaRPr>
          </a:p>
        </p:txBody>
      </p:sp>
      <p:cxnSp>
        <p:nvCxnSpPr>
          <p:cNvPr id="251" name="Google Shape;251;g32122586b37_0_0"/>
          <p:cNvCxnSpPr/>
          <p:nvPr/>
        </p:nvCxnSpPr>
        <p:spPr>
          <a:xfrm>
            <a:off x="374800" y="1785250"/>
            <a:ext cx="871200" cy="0"/>
          </a:xfrm>
          <a:prstGeom prst="straightConnector1">
            <a:avLst/>
          </a:prstGeom>
          <a:noFill/>
          <a:ln cap="flat" cmpd="sng" w="12700">
            <a:solidFill>
              <a:srgbClr val="BFBFBF"/>
            </a:solidFill>
            <a:prstDash val="solid"/>
            <a:miter lim="800000"/>
            <a:headEnd len="sm" w="sm" type="none"/>
            <a:tailEnd len="sm" w="sm" type="none"/>
          </a:ln>
        </p:spPr>
      </p:cxnSp>
      <p:sp>
        <p:nvSpPr>
          <p:cNvPr id="252" name="Google Shape;252;g32122586b37_0_0"/>
          <p:cNvSpPr txBox="1"/>
          <p:nvPr/>
        </p:nvSpPr>
        <p:spPr>
          <a:xfrm>
            <a:off x="306597" y="1329254"/>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Insights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1dd364ee76_3_23"/>
          <p:cNvSpPr txBox="1"/>
          <p:nvPr>
            <p:ph idx="1" type="body"/>
          </p:nvPr>
        </p:nvSpPr>
        <p:spPr>
          <a:xfrm>
            <a:off x="415600" y="426973"/>
            <a:ext cx="11360700" cy="56649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None/>
            </a:pPr>
            <a:r>
              <a:rPr b="1" lang="en" sz="5000">
                <a:latin typeface="Times New Roman"/>
                <a:ea typeface="Times New Roman"/>
                <a:cs typeface="Times New Roman"/>
                <a:sym typeface="Times New Roman"/>
              </a:rPr>
              <a:t>Appendix</a:t>
            </a:r>
            <a:r>
              <a:rPr b="1" lang="en" sz="5000">
                <a:latin typeface="Times New Roman"/>
                <a:ea typeface="Times New Roman"/>
                <a:cs typeface="Times New Roman"/>
                <a:sym typeface="Times New Roman"/>
              </a:rPr>
              <a:t> </a:t>
            </a:r>
            <a:endParaRPr b="1" sz="5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1d5db97f25_0_150"/>
          <p:cNvSpPr txBox="1"/>
          <p:nvPr>
            <p:ph type="title"/>
          </p:nvPr>
        </p:nvSpPr>
        <p:spPr>
          <a:xfrm>
            <a:off x="838200" y="365125"/>
            <a:ext cx="10515600" cy="62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Decision Tree</a:t>
            </a:r>
            <a:r>
              <a:rPr lang="en" sz="2400">
                <a:latin typeface="Times New Roman"/>
                <a:ea typeface="Times New Roman"/>
                <a:cs typeface="Times New Roman"/>
                <a:sym typeface="Times New Roman"/>
              </a:rPr>
              <a:t> for Interpretable Classification</a:t>
            </a:r>
            <a:endParaRPr sz="2400">
              <a:latin typeface="Times New Roman"/>
              <a:ea typeface="Times New Roman"/>
              <a:cs typeface="Times New Roman"/>
              <a:sym typeface="Times New Roman"/>
            </a:endParaRPr>
          </a:p>
        </p:txBody>
      </p:sp>
      <p:sp>
        <p:nvSpPr>
          <p:cNvPr id="265" name="Google Shape;265;g31d5db97f25_0_150"/>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 sz="1700">
                <a:latin typeface="Times New Roman"/>
                <a:ea typeface="Times New Roman"/>
                <a:cs typeface="Times New Roman"/>
                <a:sym typeface="Times New Roman"/>
              </a:rPr>
              <a:t>Objective:</a:t>
            </a:r>
            <a:endParaRPr sz="17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Use a Decision Tree model to classify traffic collision types </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sz="1200">
              <a:latin typeface="Times New Roman"/>
              <a:ea typeface="Times New Roman"/>
              <a:cs typeface="Times New Roman"/>
              <a:sym typeface="Times New Roman"/>
            </a:endParaRPr>
          </a:p>
          <a:p>
            <a:pPr indent="0" lvl="0" marL="0" rtl="0" algn="l">
              <a:spcBef>
                <a:spcPts val="1000"/>
              </a:spcBef>
              <a:spcAft>
                <a:spcPts val="0"/>
              </a:spcAft>
              <a:buNone/>
            </a:pPr>
            <a:r>
              <a:rPr lang="en" sz="1700">
                <a:latin typeface="Times New Roman"/>
                <a:ea typeface="Times New Roman"/>
                <a:cs typeface="Times New Roman"/>
                <a:sym typeface="Times New Roman"/>
              </a:rPr>
              <a:t>Steps:</a:t>
            </a:r>
            <a:endParaRPr sz="17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1 Data Preprocessing</a:t>
            </a:r>
            <a:endParaRPr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Encoded categorical variables  and target variables using </a:t>
            </a:r>
            <a:r>
              <a:rPr i="1" lang="en" sz="1200">
                <a:latin typeface="Times New Roman"/>
                <a:ea typeface="Times New Roman"/>
                <a:cs typeface="Times New Roman"/>
                <a:sym typeface="Times New Roman"/>
              </a:rPr>
              <a:t>LabelEncoder</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2 Model Setup</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A</a:t>
            </a:r>
            <a:r>
              <a:rPr lang="en" sz="1200">
                <a:latin typeface="Times New Roman"/>
                <a:ea typeface="Times New Roman"/>
                <a:cs typeface="Times New Roman"/>
                <a:sym typeface="Times New Roman"/>
              </a:rPr>
              <a:t>pplied selected features.</a:t>
            </a:r>
            <a:endParaRPr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Balanced the dataset using </a:t>
            </a:r>
            <a:r>
              <a:rPr i="1" lang="en" sz="1200">
                <a:latin typeface="Times New Roman"/>
                <a:ea typeface="Times New Roman"/>
                <a:cs typeface="Times New Roman"/>
                <a:sym typeface="Times New Roman"/>
              </a:rPr>
              <a:t>SMOTE.</a:t>
            </a:r>
            <a:endParaRPr i="1" sz="1200">
              <a:latin typeface="Times New Roman"/>
              <a:ea typeface="Times New Roman"/>
              <a:cs typeface="Times New Roman"/>
              <a:sym typeface="Times New Roman"/>
            </a:endParaRPr>
          </a:p>
          <a:p>
            <a:pPr indent="0" lvl="0" marL="0" rtl="0" algn="l">
              <a:spcBef>
                <a:spcPts val="1000"/>
              </a:spcBef>
              <a:spcAft>
                <a:spcPts val="0"/>
              </a:spcAft>
              <a:buNone/>
            </a:pPr>
            <a:r>
              <a:t/>
            </a:r>
            <a:endParaRPr i="1" sz="12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2 Model Training </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Configured a Decision Tree </a:t>
            </a:r>
            <a:r>
              <a:rPr lang="en" sz="1200">
                <a:latin typeface="Times New Roman"/>
                <a:ea typeface="Times New Roman"/>
                <a:cs typeface="Times New Roman"/>
                <a:sym typeface="Times New Roman"/>
              </a:rPr>
              <a:t>with selected features.</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sz="1200">
              <a:latin typeface="Times New Roman"/>
              <a:ea typeface="Times New Roman"/>
              <a:cs typeface="Times New Roman"/>
              <a:sym typeface="Times New Roman"/>
            </a:endParaRPr>
          </a:p>
        </p:txBody>
      </p:sp>
      <p:sp>
        <p:nvSpPr>
          <p:cNvPr id="266" name="Google Shape;266;g31d5db97f25_0_150"/>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7" name="Google Shape;267;g31d5db97f25_0_150"/>
          <p:cNvPicPr preferRelativeResize="0"/>
          <p:nvPr/>
        </p:nvPicPr>
        <p:blipFill>
          <a:blip r:embed="rId3">
            <a:alphaModFix/>
          </a:blip>
          <a:stretch>
            <a:fillRect/>
          </a:stretch>
        </p:blipFill>
        <p:spPr>
          <a:xfrm>
            <a:off x="6019800" y="1690825"/>
            <a:ext cx="5334000" cy="4486000"/>
          </a:xfrm>
          <a:prstGeom prst="rect">
            <a:avLst/>
          </a:prstGeom>
          <a:noFill/>
          <a:ln>
            <a:noFill/>
          </a:ln>
        </p:spPr>
      </p:pic>
      <p:sp>
        <p:nvSpPr>
          <p:cNvPr id="268" name="Google Shape;268;g31d5db97f25_0_150"/>
          <p:cNvSpPr txBox="1"/>
          <p:nvPr/>
        </p:nvSpPr>
        <p:spPr>
          <a:xfrm>
            <a:off x="771850" y="903225"/>
            <a:ext cx="105819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A </a:t>
            </a:r>
            <a:r>
              <a:rPr b="1" lang="en" sz="1700">
                <a:solidFill>
                  <a:schemeClr val="dk1"/>
                </a:solidFill>
                <a:latin typeface="Times New Roman"/>
                <a:ea typeface="Times New Roman"/>
                <a:cs typeface="Times New Roman"/>
                <a:sym typeface="Times New Roman"/>
              </a:rPr>
              <a:t>Decision Tree</a:t>
            </a:r>
            <a:r>
              <a:rPr lang="en" sz="1700">
                <a:solidFill>
                  <a:schemeClr val="dk1"/>
                </a:solidFill>
                <a:latin typeface="Times New Roman"/>
                <a:ea typeface="Times New Roman"/>
                <a:cs typeface="Times New Roman"/>
                <a:sym typeface="Times New Roman"/>
              </a:rPr>
              <a:t> is a popular machine learning model used for classification and regression tasks. It mimics human decision-making processes and represents decisions and possible outcomes in a tree-like structure.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1d5db97f25_0_111"/>
          <p:cNvSpPr txBox="1"/>
          <p:nvPr>
            <p:ph type="title"/>
          </p:nvPr>
        </p:nvSpPr>
        <p:spPr>
          <a:xfrm>
            <a:off x="838200" y="365125"/>
            <a:ext cx="10515600" cy="57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Logistic Regression for Predictive Modeling</a:t>
            </a:r>
            <a:endParaRPr sz="2400">
              <a:latin typeface="Times New Roman"/>
              <a:ea typeface="Times New Roman"/>
              <a:cs typeface="Times New Roman"/>
              <a:sym typeface="Times New Roman"/>
            </a:endParaRPr>
          </a:p>
        </p:txBody>
      </p:sp>
      <p:sp>
        <p:nvSpPr>
          <p:cNvPr id="275" name="Google Shape;275;g31d5db97f25_0_111"/>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 sz="1700">
                <a:latin typeface="Times New Roman"/>
                <a:ea typeface="Times New Roman"/>
                <a:cs typeface="Times New Roman"/>
                <a:sym typeface="Times New Roman"/>
              </a:rPr>
              <a:t>Objective:</a:t>
            </a:r>
            <a:endParaRPr sz="17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Predict </a:t>
            </a:r>
            <a:r>
              <a:rPr lang="en" sz="1200">
                <a:latin typeface="Times New Roman"/>
                <a:ea typeface="Times New Roman"/>
                <a:cs typeface="Times New Roman"/>
                <a:sym typeface="Times New Roman"/>
              </a:rPr>
              <a:t>the likelihood of traffic collisions at a specific location.</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sz="1200">
              <a:latin typeface="Times New Roman"/>
              <a:ea typeface="Times New Roman"/>
              <a:cs typeface="Times New Roman"/>
              <a:sym typeface="Times New Roman"/>
            </a:endParaRPr>
          </a:p>
          <a:p>
            <a:pPr indent="0" lvl="0" marL="0" rtl="0" algn="l">
              <a:spcBef>
                <a:spcPts val="1000"/>
              </a:spcBef>
              <a:spcAft>
                <a:spcPts val="0"/>
              </a:spcAft>
              <a:buNone/>
            </a:pPr>
            <a:r>
              <a:rPr lang="en" sz="1700">
                <a:latin typeface="Times New Roman"/>
                <a:ea typeface="Times New Roman"/>
                <a:cs typeface="Times New Roman"/>
                <a:sym typeface="Times New Roman"/>
              </a:rPr>
              <a:t>Steps:</a:t>
            </a:r>
            <a:endParaRPr sz="17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1 Data Preprocessing</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Encoded categorical variables using </a:t>
            </a:r>
            <a:r>
              <a:rPr i="1" lang="en" sz="1200">
                <a:latin typeface="Times New Roman"/>
                <a:ea typeface="Times New Roman"/>
                <a:cs typeface="Times New Roman"/>
                <a:sym typeface="Times New Roman"/>
              </a:rPr>
              <a:t>LabelEncoder</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Scaled numerical features using </a:t>
            </a:r>
            <a:r>
              <a:rPr i="1" lang="en" sz="1200">
                <a:latin typeface="Times New Roman"/>
                <a:ea typeface="Times New Roman"/>
                <a:cs typeface="Times New Roman"/>
                <a:sym typeface="Times New Roman"/>
              </a:rPr>
              <a:t>StandardScaler</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sz="12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2 Class Imbalance </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Handled using </a:t>
            </a:r>
            <a:r>
              <a:rPr i="1" lang="en" sz="1200">
                <a:latin typeface="Times New Roman"/>
                <a:ea typeface="Times New Roman"/>
                <a:cs typeface="Times New Roman"/>
                <a:sym typeface="Times New Roman"/>
              </a:rPr>
              <a:t>SMOTE</a:t>
            </a:r>
            <a:r>
              <a:rPr lang="en" sz="1200">
                <a:latin typeface="Times New Roman"/>
                <a:ea typeface="Times New Roman"/>
                <a:cs typeface="Times New Roman"/>
                <a:sym typeface="Times New Roman"/>
              </a:rPr>
              <a:t> to oversample minority classes.</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sz="1200">
              <a:latin typeface="Times New Roman"/>
              <a:ea typeface="Times New Roman"/>
              <a:cs typeface="Times New Roman"/>
              <a:sym typeface="Times New Roman"/>
            </a:endParaRPr>
          </a:p>
          <a:p>
            <a:pPr indent="0" lvl="0" marL="0" rtl="0" algn="l">
              <a:spcBef>
                <a:spcPts val="1000"/>
              </a:spcBef>
              <a:spcAft>
                <a:spcPts val="0"/>
              </a:spcAft>
              <a:buNone/>
            </a:pPr>
            <a:r>
              <a:rPr b="1" lang="en" sz="1200">
                <a:latin typeface="Times New Roman"/>
                <a:ea typeface="Times New Roman"/>
                <a:cs typeface="Times New Roman"/>
                <a:sym typeface="Times New Roman"/>
              </a:rPr>
              <a:t>Step 3 Model Training</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Used </a:t>
            </a:r>
            <a:r>
              <a:rPr i="1" lang="en" sz="1200">
                <a:latin typeface="Times New Roman"/>
                <a:ea typeface="Times New Roman"/>
                <a:cs typeface="Times New Roman"/>
                <a:sym typeface="Times New Roman"/>
              </a:rPr>
              <a:t>OneVsRestClassifier </a:t>
            </a:r>
            <a:r>
              <a:rPr lang="en" sz="1200">
                <a:latin typeface="Times New Roman"/>
                <a:ea typeface="Times New Roman"/>
                <a:cs typeface="Times New Roman"/>
                <a:sym typeface="Times New Roman"/>
              </a:rPr>
              <a:t>to train a Logistic Regression model.</a:t>
            </a:r>
            <a:endParaRPr sz="1200">
              <a:latin typeface="Times New Roman"/>
              <a:ea typeface="Times New Roman"/>
              <a:cs typeface="Times New Roman"/>
              <a:sym typeface="Times New Roman"/>
            </a:endParaRPr>
          </a:p>
        </p:txBody>
      </p:sp>
      <p:sp>
        <p:nvSpPr>
          <p:cNvPr id="276" name="Google Shape;276;g31d5db97f25_0_111"/>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7" name="Google Shape;277;g31d5db97f25_0_111"/>
          <p:cNvPicPr preferRelativeResize="0"/>
          <p:nvPr/>
        </p:nvPicPr>
        <p:blipFill>
          <a:blip r:embed="rId3">
            <a:alphaModFix/>
          </a:blip>
          <a:stretch>
            <a:fillRect/>
          </a:stretch>
        </p:blipFill>
        <p:spPr>
          <a:xfrm>
            <a:off x="6019800" y="1825625"/>
            <a:ext cx="5334000" cy="4351200"/>
          </a:xfrm>
          <a:prstGeom prst="rect">
            <a:avLst/>
          </a:prstGeom>
          <a:noFill/>
          <a:ln>
            <a:noFill/>
          </a:ln>
        </p:spPr>
      </p:pic>
      <p:sp>
        <p:nvSpPr>
          <p:cNvPr id="278" name="Google Shape;278;g31d5db97f25_0_111"/>
          <p:cNvSpPr txBox="1"/>
          <p:nvPr/>
        </p:nvSpPr>
        <p:spPr>
          <a:xfrm>
            <a:off x="870400" y="936025"/>
            <a:ext cx="11019300" cy="83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solidFill>
                  <a:schemeClr val="dk1"/>
                </a:solidFill>
                <a:latin typeface="Times New Roman"/>
                <a:ea typeface="Times New Roman"/>
                <a:cs typeface="Times New Roman"/>
                <a:sym typeface="Times New Roman"/>
              </a:rPr>
              <a:t>Logistic Regression</a:t>
            </a:r>
            <a:r>
              <a:rPr lang="en" sz="1700">
                <a:solidFill>
                  <a:schemeClr val="dk1"/>
                </a:solidFill>
                <a:latin typeface="Times New Roman"/>
                <a:ea typeface="Times New Roman"/>
                <a:cs typeface="Times New Roman"/>
                <a:sym typeface="Times New Roman"/>
              </a:rPr>
              <a:t> is a statistical method and a widely used machine learning algorithm for binary classification problems. </a:t>
            </a:r>
            <a:endParaRPr sz="17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1d5db97f25_0_129"/>
          <p:cNvSpPr txBox="1"/>
          <p:nvPr>
            <p:ph type="title"/>
          </p:nvPr>
        </p:nvSpPr>
        <p:spPr>
          <a:xfrm>
            <a:off x="838200" y="365125"/>
            <a:ext cx="10515600" cy="103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Model Comparison (</a:t>
            </a:r>
            <a:r>
              <a:rPr lang="en" sz="2400">
                <a:latin typeface="Times New Roman"/>
                <a:ea typeface="Times New Roman"/>
                <a:cs typeface="Times New Roman"/>
                <a:sym typeface="Times New Roman"/>
              </a:rPr>
              <a:t>Decision Tree  VS. Logistic Regression</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graphicFrame>
        <p:nvGraphicFramePr>
          <p:cNvPr id="285" name="Google Shape;285;g31d5db97f25_0_129"/>
          <p:cNvGraphicFramePr/>
          <p:nvPr/>
        </p:nvGraphicFramePr>
        <p:xfrm>
          <a:off x="838200" y="1484150"/>
          <a:ext cx="3000000" cy="3000000"/>
        </p:xfrm>
        <a:graphic>
          <a:graphicData uri="http://schemas.openxmlformats.org/drawingml/2006/table">
            <a:tbl>
              <a:tblPr>
                <a:noFill/>
                <a:tableStyleId>{1C8EA02C-29BE-41A9-96B1-42B8DD7B70FE}</a:tableStyleId>
              </a:tblPr>
              <a:tblGrid>
                <a:gridCol w="2590800"/>
                <a:gridCol w="2590800"/>
              </a:tblGrid>
              <a:tr h="725200">
                <a:tc gridSpan="2">
                  <a:txBody>
                    <a:bodyPr/>
                    <a:lstStyle/>
                    <a:p>
                      <a:pPr indent="0" lvl="0" marL="0" rtl="0" algn="ctr">
                        <a:lnSpc>
                          <a:spcPct val="90000"/>
                        </a:lnSpc>
                        <a:spcBef>
                          <a:spcPts val="0"/>
                        </a:spcBef>
                        <a:spcAft>
                          <a:spcPts val="0"/>
                        </a:spcAft>
                        <a:buNone/>
                      </a:pPr>
                      <a:r>
                        <a:rPr lang="en" sz="2400">
                          <a:solidFill>
                            <a:schemeClr val="dk1"/>
                          </a:solidFill>
                          <a:latin typeface="Times New Roman"/>
                          <a:ea typeface="Times New Roman"/>
                          <a:cs typeface="Times New Roman"/>
                          <a:sym typeface="Times New Roman"/>
                        </a:rPr>
                        <a:t>Decision Tree</a:t>
                      </a:r>
                      <a:r>
                        <a:rPr lang="en" sz="2400">
                          <a:solidFill>
                            <a:schemeClr val="dk1"/>
                          </a:solidFill>
                          <a:latin typeface="Times New Roman"/>
                          <a:ea typeface="Times New Roman"/>
                          <a:cs typeface="Times New Roman"/>
                          <a:sym typeface="Times New Roman"/>
                        </a:rPr>
                        <a:t> Evaluation Metrics</a:t>
                      </a:r>
                      <a:endParaRPr sz="1700">
                        <a:latin typeface="Times New Roman"/>
                        <a:ea typeface="Times New Roman"/>
                        <a:cs typeface="Times New Roman"/>
                        <a:sym typeface="Times New Roman"/>
                      </a:endParaRPr>
                    </a:p>
                  </a:txBody>
                  <a:tcPr marT="91425" marB="91425" marR="91425" marL="91425" anchor="ctr"/>
                </a:tc>
                <a:tc hMerge="1"/>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Accuracy</a:t>
                      </a:r>
                      <a:endParaRPr b="1" sz="12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sz="1200">
                        <a:solidFill>
                          <a:schemeClr val="dk1"/>
                        </a:solidFill>
                        <a:latin typeface="Times New Roman"/>
                        <a:ea typeface="Times New Roman"/>
                        <a:cs typeface="Times New Roman"/>
                        <a:sym typeface="Times New Roman"/>
                      </a:endParaRPr>
                    </a:p>
                  </a:txBody>
                  <a:tcPr marT="91425" marB="91425" marR="91425" marL="91425" anchor="ct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Precision</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0.6562</a:t>
                      </a:r>
                      <a:endParaRPr sz="1200">
                        <a:solidFill>
                          <a:schemeClr val="dk1"/>
                        </a:solidFill>
                        <a:latin typeface="Times New Roman"/>
                        <a:ea typeface="Times New Roman"/>
                        <a:cs typeface="Times New Roman"/>
                        <a:sym typeface="Times New Roman"/>
                      </a:endParaRPr>
                    </a:p>
                  </a:txBody>
                  <a:tcPr marT="91425" marB="91425" marR="91425" marL="91425" anchor="ct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Recall</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sz="1200">
                        <a:solidFill>
                          <a:schemeClr val="dk1"/>
                        </a:solidFill>
                        <a:latin typeface="Times New Roman"/>
                        <a:ea typeface="Times New Roman"/>
                        <a:cs typeface="Times New Roman"/>
                        <a:sym typeface="Times New Roman"/>
                      </a:endParaRPr>
                    </a:p>
                  </a:txBody>
                  <a:tcPr marT="91425" marB="91425" marR="91425" marL="91425" anchor="ct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F1-Score</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0.6534</a:t>
                      </a:r>
                      <a:endParaRPr sz="1200">
                        <a:solidFill>
                          <a:schemeClr val="dk1"/>
                        </a:solidFill>
                        <a:latin typeface="Times New Roman"/>
                        <a:ea typeface="Times New Roman"/>
                        <a:cs typeface="Times New Roman"/>
                        <a:sym typeface="Times New Roman"/>
                      </a:endParaRPr>
                    </a:p>
                  </a:txBody>
                  <a:tcPr marT="91425" marB="91425" marR="91425" marL="91425" anchor="ct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ROC-AUC Score</a:t>
                      </a:r>
                      <a:endParaRPr b="1"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0.6136</a:t>
                      </a:r>
                      <a:endParaRPr sz="1200">
                        <a:solidFill>
                          <a:schemeClr val="dk1"/>
                        </a:solidFill>
                        <a:latin typeface="Times New Roman"/>
                        <a:ea typeface="Times New Roman"/>
                        <a:cs typeface="Times New Roman"/>
                        <a:sym typeface="Times New Roman"/>
                      </a:endParaRPr>
                    </a:p>
                  </a:txBody>
                  <a:tcPr marT="91425" marB="91425" marR="91425" marL="91425" anchor="ctr"/>
                </a:tc>
              </a:tr>
            </a:tbl>
          </a:graphicData>
        </a:graphic>
      </p:graphicFrame>
      <p:graphicFrame>
        <p:nvGraphicFramePr>
          <p:cNvPr id="286" name="Google Shape;286;g31d5db97f25_0_129"/>
          <p:cNvGraphicFramePr/>
          <p:nvPr/>
        </p:nvGraphicFramePr>
        <p:xfrm>
          <a:off x="6407350" y="1484150"/>
          <a:ext cx="3000000" cy="3000000"/>
        </p:xfrm>
        <a:graphic>
          <a:graphicData uri="http://schemas.openxmlformats.org/drawingml/2006/table">
            <a:tbl>
              <a:tblPr>
                <a:noFill/>
                <a:tableStyleId>{1C8EA02C-29BE-41A9-96B1-42B8DD7B70FE}</a:tableStyleId>
              </a:tblPr>
              <a:tblGrid>
                <a:gridCol w="2590800"/>
                <a:gridCol w="2590800"/>
              </a:tblGrid>
              <a:tr h="725200">
                <a:tc gridSpan="2">
                  <a:txBody>
                    <a:bodyPr/>
                    <a:lstStyle/>
                    <a:p>
                      <a:pPr indent="0" lvl="0" marL="0" rtl="0" algn="ctr">
                        <a:lnSpc>
                          <a:spcPct val="90000"/>
                        </a:lnSpc>
                        <a:spcBef>
                          <a:spcPts val="0"/>
                        </a:spcBef>
                        <a:spcAft>
                          <a:spcPts val="0"/>
                        </a:spcAft>
                        <a:buNone/>
                      </a:pPr>
                      <a:r>
                        <a:rPr lang="en" sz="2400">
                          <a:solidFill>
                            <a:schemeClr val="dk1"/>
                          </a:solidFill>
                          <a:latin typeface="Times New Roman"/>
                          <a:ea typeface="Times New Roman"/>
                          <a:cs typeface="Times New Roman"/>
                          <a:sym typeface="Times New Roman"/>
                        </a:rPr>
                        <a:t>Logistic Regression Evaluation Metrics</a:t>
                      </a:r>
                      <a:endParaRPr/>
                    </a:p>
                  </a:txBody>
                  <a:tcPr marT="91425" marB="91425" marR="91425" marL="91425" anchor="ctr">
                    <a:lnB cap="flat" cmpd="sng" w="9525">
                      <a:solidFill>
                        <a:srgbClr val="9E9E9E"/>
                      </a:solidFill>
                      <a:prstDash val="solid"/>
                      <a:round/>
                      <a:headEnd len="sm" w="sm" type="none"/>
                      <a:tailEnd len="sm" w="sm" type="none"/>
                    </a:lnB>
                  </a:tcPr>
                </a:tc>
                <a:tc hMerge="1"/>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Accuracy</a:t>
                      </a:r>
                      <a:endParaRPr b="1" sz="12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tcP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Precision</a:t>
                      </a:r>
                      <a:endParaRPr b="1" sz="12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0.5722</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tcP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Recall</a:t>
                      </a:r>
                      <a:endParaRPr b="1" sz="12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tcP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F1-Score</a:t>
                      </a:r>
                      <a:endParaRPr b="1" sz="12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0.4610</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tcPr>
                </a:tc>
              </a:tr>
              <a:tr h="7252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ROC-AUC Score</a:t>
                      </a:r>
                      <a:endParaRPr b="1" sz="12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0.6060</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1d6a401f0d_1_71"/>
          <p:cNvSpPr txBox="1"/>
          <p:nvPr/>
        </p:nvSpPr>
        <p:spPr>
          <a:xfrm>
            <a:off x="342360" y="325755"/>
            <a:ext cx="6863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Random Forest</a:t>
            </a:r>
            <a:endParaRPr/>
          </a:p>
        </p:txBody>
      </p:sp>
      <p:sp>
        <p:nvSpPr>
          <p:cNvPr id="293" name="Google Shape;293;g31d6a401f0d_1_71"/>
          <p:cNvSpPr/>
          <p:nvPr/>
        </p:nvSpPr>
        <p:spPr>
          <a:xfrm>
            <a:off x="311244" y="2450926"/>
            <a:ext cx="1944300" cy="13602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cxnSp>
        <p:nvCxnSpPr>
          <p:cNvPr id="294" name="Google Shape;294;g31d6a401f0d_1_71"/>
          <p:cNvCxnSpPr/>
          <p:nvPr/>
        </p:nvCxnSpPr>
        <p:spPr>
          <a:xfrm>
            <a:off x="2452531" y="1583465"/>
            <a:ext cx="9195900" cy="0"/>
          </a:xfrm>
          <a:prstGeom prst="straightConnector1">
            <a:avLst/>
          </a:prstGeom>
          <a:noFill/>
          <a:ln cap="flat" cmpd="sng" w="9525">
            <a:solidFill>
              <a:schemeClr val="dk1"/>
            </a:solidFill>
            <a:prstDash val="solid"/>
            <a:miter lim="800000"/>
            <a:headEnd len="sm" w="sm" type="none"/>
            <a:tailEnd len="sm" w="sm" type="none"/>
          </a:ln>
        </p:spPr>
      </p:cxnSp>
      <p:sp>
        <p:nvSpPr>
          <p:cNvPr id="295" name="Google Shape;295;g31d6a401f0d_1_71"/>
          <p:cNvSpPr txBox="1"/>
          <p:nvPr/>
        </p:nvSpPr>
        <p:spPr>
          <a:xfrm>
            <a:off x="481478" y="2959927"/>
            <a:ext cx="16128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Formulation</a:t>
            </a:r>
            <a:endParaRPr sz="1600">
              <a:solidFill>
                <a:srgbClr val="000000"/>
              </a:solidFill>
              <a:latin typeface="Times New Roman"/>
              <a:ea typeface="Times New Roman"/>
              <a:cs typeface="Times New Roman"/>
              <a:sym typeface="Times New Roman"/>
            </a:endParaRPr>
          </a:p>
        </p:txBody>
      </p:sp>
      <p:sp>
        <p:nvSpPr>
          <p:cNvPr id="296" name="Google Shape;296;g31d6a401f0d_1_71"/>
          <p:cNvSpPr/>
          <p:nvPr/>
        </p:nvSpPr>
        <p:spPr>
          <a:xfrm>
            <a:off x="314343" y="1620781"/>
            <a:ext cx="1938000" cy="746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sp>
        <p:nvSpPr>
          <p:cNvPr id="297" name="Google Shape;297;g31d6a401f0d_1_71"/>
          <p:cNvSpPr txBox="1"/>
          <p:nvPr/>
        </p:nvSpPr>
        <p:spPr>
          <a:xfrm>
            <a:off x="481282" y="1828318"/>
            <a:ext cx="16128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Definition</a:t>
            </a:r>
            <a:endParaRPr sz="1600">
              <a:solidFill>
                <a:srgbClr val="000000"/>
              </a:solidFill>
              <a:latin typeface="Times New Roman"/>
              <a:ea typeface="Times New Roman"/>
              <a:cs typeface="Times New Roman"/>
              <a:sym typeface="Times New Roman"/>
            </a:endParaRPr>
          </a:p>
        </p:txBody>
      </p:sp>
      <p:sp>
        <p:nvSpPr>
          <p:cNvPr id="298" name="Google Shape;298;g31d6a401f0d_1_71"/>
          <p:cNvSpPr/>
          <p:nvPr/>
        </p:nvSpPr>
        <p:spPr>
          <a:xfrm>
            <a:off x="305148" y="3909364"/>
            <a:ext cx="1956300" cy="1157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cxnSp>
        <p:nvCxnSpPr>
          <p:cNvPr id="299" name="Google Shape;299;g31d6a401f0d_1_71"/>
          <p:cNvCxnSpPr/>
          <p:nvPr/>
        </p:nvCxnSpPr>
        <p:spPr>
          <a:xfrm>
            <a:off x="2378960" y="2407800"/>
            <a:ext cx="9272400" cy="8400"/>
          </a:xfrm>
          <a:prstGeom prst="straightConnector1">
            <a:avLst/>
          </a:prstGeom>
          <a:noFill/>
          <a:ln cap="flat" cmpd="sng" w="12700">
            <a:solidFill>
              <a:schemeClr val="dk1"/>
            </a:solidFill>
            <a:prstDash val="dot"/>
            <a:miter lim="800000"/>
            <a:headEnd len="sm" w="sm" type="none"/>
            <a:tailEnd len="sm" w="sm" type="none"/>
          </a:ln>
        </p:spPr>
      </p:cxnSp>
      <p:cxnSp>
        <p:nvCxnSpPr>
          <p:cNvPr id="300" name="Google Shape;300;g31d6a401f0d_1_71"/>
          <p:cNvCxnSpPr/>
          <p:nvPr/>
        </p:nvCxnSpPr>
        <p:spPr>
          <a:xfrm>
            <a:off x="2381960" y="3859800"/>
            <a:ext cx="9266400" cy="26400"/>
          </a:xfrm>
          <a:prstGeom prst="straightConnector1">
            <a:avLst/>
          </a:prstGeom>
          <a:noFill/>
          <a:ln cap="flat" cmpd="sng" w="12700">
            <a:solidFill>
              <a:schemeClr val="dk1"/>
            </a:solidFill>
            <a:prstDash val="dot"/>
            <a:miter lim="800000"/>
            <a:headEnd len="sm" w="sm" type="none"/>
            <a:tailEnd len="sm" w="sm" type="none"/>
          </a:ln>
        </p:spPr>
      </p:cxnSp>
      <p:sp>
        <p:nvSpPr>
          <p:cNvPr id="301" name="Google Shape;301;g31d6a401f0d_1_71"/>
          <p:cNvSpPr/>
          <p:nvPr/>
        </p:nvSpPr>
        <p:spPr>
          <a:xfrm>
            <a:off x="308148" y="5145364"/>
            <a:ext cx="1950300" cy="1163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sp>
        <p:nvSpPr>
          <p:cNvPr id="302" name="Google Shape;302;g31d6a401f0d_1_71"/>
          <p:cNvSpPr txBox="1"/>
          <p:nvPr/>
        </p:nvSpPr>
        <p:spPr>
          <a:xfrm>
            <a:off x="472200" y="4308902"/>
            <a:ext cx="1698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Advantages</a:t>
            </a:r>
            <a:endParaRPr/>
          </a:p>
        </p:txBody>
      </p:sp>
      <p:sp>
        <p:nvSpPr>
          <p:cNvPr id="303" name="Google Shape;303;g31d6a401f0d_1_71"/>
          <p:cNvSpPr txBox="1"/>
          <p:nvPr/>
        </p:nvSpPr>
        <p:spPr>
          <a:xfrm>
            <a:off x="548400" y="5552400"/>
            <a:ext cx="1545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Limitations</a:t>
            </a:r>
            <a:endParaRPr b="1" baseline="30000" sz="1100">
              <a:solidFill>
                <a:srgbClr val="000000"/>
              </a:solidFill>
              <a:latin typeface="Times New Roman"/>
              <a:ea typeface="Times New Roman"/>
              <a:cs typeface="Times New Roman"/>
              <a:sym typeface="Times New Roman"/>
            </a:endParaRPr>
          </a:p>
        </p:txBody>
      </p:sp>
      <p:cxnSp>
        <p:nvCxnSpPr>
          <p:cNvPr id="304" name="Google Shape;304;g31d6a401f0d_1_71"/>
          <p:cNvCxnSpPr/>
          <p:nvPr/>
        </p:nvCxnSpPr>
        <p:spPr>
          <a:xfrm>
            <a:off x="2381960" y="5095799"/>
            <a:ext cx="9266400" cy="20400"/>
          </a:xfrm>
          <a:prstGeom prst="straightConnector1">
            <a:avLst/>
          </a:prstGeom>
          <a:noFill/>
          <a:ln cap="flat" cmpd="sng" w="12700">
            <a:solidFill>
              <a:schemeClr val="dk1"/>
            </a:solidFill>
            <a:prstDash val="dot"/>
            <a:miter lim="800000"/>
            <a:headEnd len="sm" w="sm" type="none"/>
            <a:tailEnd len="sm" w="sm" type="none"/>
          </a:ln>
        </p:spPr>
      </p:cxnSp>
      <p:sp>
        <p:nvSpPr>
          <p:cNvPr id="305" name="Google Shape;305;g31d6a401f0d_1_71"/>
          <p:cNvSpPr txBox="1"/>
          <p:nvPr/>
        </p:nvSpPr>
        <p:spPr>
          <a:xfrm>
            <a:off x="2445875" y="5449775"/>
            <a:ext cx="9266400" cy="523200"/>
          </a:xfrm>
          <a:prstGeom prst="rect">
            <a:avLst/>
          </a:prstGeom>
          <a:noFill/>
          <a:ln>
            <a:noFill/>
          </a:ln>
        </p:spPr>
        <p:txBody>
          <a:bodyPr anchorCtr="0" anchor="t" bIns="45700" lIns="91425" spcFirstLastPara="1" rIns="91425" wrap="square" tIns="45700">
            <a:spAutoFit/>
          </a:bodyPr>
          <a:lstStyle/>
          <a:p>
            <a:pPr indent="-285743" lvl="0" marL="285743" marR="0" rtl="0" algn="l">
              <a:spcBef>
                <a:spcPts val="0"/>
              </a:spcBef>
              <a:spcAft>
                <a:spcPts val="0"/>
              </a:spcAft>
              <a:buClr>
                <a:srgbClr val="000000"/>
              </a:buClr>
              <a:buSzPts val="1400"/>
              <a:buFont typeface="Noto Sans Symbols"/>
              <a:buChar char="▪"/>
            </a:pPr>
            <a:r>
              <a:rPr lang="en">
                <a:latin typeface="Times New Roman"/>
                <a:ea typeface="Times New Roman"/>
                <a:cs typeface="Times New Roman"/>
                <a:sym typeface="Times New Roman"/>
              </a:rPr>
              <a:t>Computational Complexity: Training multiple decision trees can be time-intensive for large datasets.</a:t>
            </a:r>
            <a:endParaRPr/>
          </a:p>
          <a:p>
            <a:pPr indent="-285743" lvl="0" marL="285743" marR="0" rtl="0" algn="l">
              <a:spcBef>
                <a:spcPts val="0"/>
              </a:spcBef>
              <a:spcAft>
                <a:spcPts val="0"/>
              </a:spcAft>
              <a:buClr>
                <a:srgbClr val="000000"/>
              </a:buClr>
              <a:buSzPts val="1400"/>
              <a:buFont typeface="Noto Sans Symbols"/>
              <a:buChar char="▪"/>
            </a:pPr>
            <a:r>
              <a:rPr lang="en">
                <a:latin typeface="Times New Roman"/>
                <a:ea typeface="Times New Roman"/>
                <a:cs typeface="Times New Roman"/>
                <a:sym typeface="Times New Roman"/>
              </a:rPr>
              <a:t>Reduced Interpretability: While each tree is interpretable, the aggregated model lacks transparency.</a:t>
            </a:r>
            <a:endParaRPr/>
          </a:p>
        </p:txBody>
      </p:sp>
      <p:sp>
        <p:nvSpPr>
          <p:cNvPr id="306" name="Google Shape;306;g31d6a401f0d_1_71"/>
          <p:cNvSpPr txBox="1"/>
          <p:nvPr/>
        </p:nvSpPr>
        <p:spPr>
          <a:xfrm>
            <a:off x="2445866" y="1642742"/>
            <a:ext cx="9359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latin typeface="Times New Roman"/>
                <a:ea typeface="Times New Roman"/>
                <a:cs typeface="Times New Roman"/>
                <a:sym typeface="Times New Roman"/>
              </a:rPr>
              <a:t>Random Forest is an ensemble learning algorithm that combines multiple decision trees to improve the stability, accuracy, and generalization of machine learning models. Each tree is trained on a different subset sample, and the predictions are aggregated to produce the final output.</a:t>
            </a:r>
            <a:endParaRPr sz="1400">
              <a:solidFill>
                <a:srgbClr val="000000"/>
              </a:solidFill>
              <a:latin typeface="Times New Roman"/>
              <a:ea typeface="Times New Roman"/>
              <a:cs typeface="Times New Roman"/>
              <a:sym typeface="Times New Roman"/>
            </a:endParaRPr>
          </a:p>
        </p:txBody>
      </p:sp>
      <p:sp>
        <p:nvSpPr>
          <p:cNvPr id="307" name="Google Shape;307;g31d6a401f0d_1_71"/>
          <p:cNvSpPr txBox="1"/>
          <p:nvPr/>
        </p:nvSpPr>
        <p:spPr>
          <a:xfrm>
            <a:off x="2505966" y="3423101"/>
            <a:ext cx="31308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Times New Roman"/>
                <a:ea typeface="Times New Roman"/>
                <a:cs typeface="Times New Roman"/>
                <a:sym typeface="Times New Roman"/>
              </a:rPr>
              <a:t>B: the number of models to be trained</a:t>
            </a:r>
            <a:endParaRPr/>
          </a:p>
        </p:txBody>
      </p:sp>
      <p:sp>
        <p:nvSpPr>
          <p:cNvPr id="308" name="Google Shape;308;g31d6a401f0d_1_71"/>
          <p:cNvSpPr txBox="1"/>
          <p:nvPr/>
        </p:nvSpPr>
        <p:spPr>
          <a:xfrm>
            <a:off x="342360" y="729922"/>
            <a:ext cx="110976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Ensemble Learning Technique</a:t>
            </a:r>
            <a:endParaRPr/>
          </a:p>
        </p:txBody>
      </p:sp>
      <p:sp>
        <p:nvSpPr>
          <p:cNvPr id="309" name="Google Shape;309;g31d6a401f0d_1_71"/>
          <p:cNvSpPr txBox="1"/>
          <p:nvPr/>
        </p:nvSpPr>
        <p:spPr>
          <a:xfrm>
            <a:off x="2430865" y="4072854"/>
            <a:ext cx="9389700" cy="1200600"/>
          </a:xfrm>
          <a:prstGeom prst="rect">
            <a:avLst/>
          </a:prstGeom>
          <a:noFill/>
          <a:ln>
            <a:noFill/>
          </a:ln>
        </p:spPr>
        <p:txBody>
          <a:bodyPr anchorCtr="0" anchor="t" bIns="45700" lIns="91425" spcFirstLastPara="1" rIns="91425" wrap="square" tIns="45700">
            <a:spAutoFit/>
          </a:bodyPr>
          <a:lstStyle/>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Reduction of Overfitting: </a:t>
            </a:r>
            <a:r>
              <a:rPr lang="en">
                <a:latin typeface="Times New Roman"/>
                <a:ea typeface="Times New Roman"/>
                <a:cs typeface="Times New Roman"/>
                <a:sym typeface="Times New Roman"/>
              </a:rPr>
              <a:t>By averaging predictions, Random Forest reduces overfitting in individual decision trees.</a:t>
            </a:r>
            <a:endParaRPr>
              <a:latin typeface="Times New Roman"/>
              <a:ea typeface="Times New Roman"/>
              <a:cs typeface="Times New Roman"/>
              <a:sym typeface="Times New Roman"/>
            </a:endParaRPr>
          </a:p>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Improved Accuracy: </a:t>
            </a:r>
            <a:r>
              <a:rPr lang="en">
                <a:latin typeface="Times New Roman"/>
                <a:ea typeface="Times New Roman"/>
                <a:cs typeface="Times New Roman"/>
                <a:sym typeface="Times New Roman"/>
              </a:rPr>
              <a:t>Aggregation improves prediction accuracy, especially for high-variance datasets.</a:t>
            </a:r>
            <a:endParaRPr>
              <a:latin typeface="Times New Roman"/>
              <a:ea typeface="Times New Roman"/>
              <a:cs typeface="Times New Roman"/>
              <a:sym typeface="Times New Roman"/>
            </a:endParaRPr>
          </a:p>
          <a:p>
            <a:pPr indent="-298443" lvl="0" marL="285743" marR="0" rtl="0" algn="l">
              <a:spcBef>
                <a:spcPts val="0"/>
              </a:spcBef>
              <a:spcAft>
                <a:spcPts val="0"/>
              </a:spcAft>
              <a:buSzPts val="1600"/>
              <a:buFont typeface="Times New Roman"/>
              <a:buChar char="▪"/>
            </a:pPr>
            <a:r>
              <a:rPr lang="en">
                <a:latin typeface="Times New Roman"/>
                <a:ea typeface="Times New Roman"/>
                <a:cs typeface="Times New Roman"/>
                <a:sym typeface="Times New Roman"/>
              </a:rPr>
              <a:t>Handles Missing Data: Random Forest can maintain performance even with incomplete data.</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p:txBody>
      </p:sp>
      <p:sp>
        <p:nvSpPr>
          <p:cNvPr id="310" name="Google Shape;310;g31d6a401f0d_1_71"/>
          <p:cNvSpPr txBox="1"/>
          <p:nvPr/>
        </p:nvSpPr>
        <p:spPr>
          <a:xfrm>
            <a:off x="9722001" y="6342854"/>
            <a:ext cx="22158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200">
                <a:solidFill>
                  <a:srgbClr val="757070"/>
                </a:solidFill>
                <a:latin typeface="Calibri"/>
                <a:ea typeface="Calibri"/>
                <a:cs typeface="Calibri"/>
                <a:sym typeface="Calibri"/>
              </a:rPr>
              <a:t>17</a:t>
            </a:r>
            <a:endParaRPr sz="1200">
              <a:solidFill>
                <a:srgbClr val="757070"/>
              </a:solidFill>
              <a:latin typeface="Calibri"/>
              <a:ea typeface="Calibri"/>
              <a:cs typeface="Calibri"/>
              <a:sym typeface="Calibri"/>
            </a:endParaRPr>
          </a:p>
        </p:txBody>
      </p:sp>
      <p:pic>
        <p:nvPicPr>
          <p:cNvPr id="311" name="Google Shape;311;g31d6a401f0d_1_71"/>
          <p:cNvPicPr preferRelativeResize="0"/>
          <p:nvPr/>
        </p:nvPicPr>
        <p:blipFill rotWithShape="1">
          <a:blip r:embed="rId3">
            <a:alphaModFix/>
          </a:blip>
          <a:srcRect b="0" l="0" r="0" t="0"/>
          <a:stretch/>
        </p:blipFill>
        <p:spPr>
          <a:xfrm>
            <a:off x="2378960" y="2963480"/>
            <a:ext cx="3458820" cy="388909"/>
          </a:xfrm>
          <a:prstGeom prst="rect">
            <a:avLst/>
          </a:prstGeom>
          <a:noFill/>
          <a:ln>
            <a:noFill/>
          </a:ln>
        </p:spPr>
      </p:pic>
      <p:pic>
        <p:nvPicPr>
          <p:cNvPr id="312" name="Google Shape;312;g31d6a401f0d_1_71"/>
          <p:cNvPicPr preferRelativeResize="0"/>
          <p:nvPr/>
        </p:nvPicPr>
        <p:blipFill rotWithShape="1">
          <a:blip r:embed="rId4">
            <a:alphaModFix/>
          </a:blip>
          <a:srcRect b="0" l="48670" r="0" t="33836"/>
          <a:stretch/>
        </p:blipFill>
        <p:spPr>
          <a:xfrm>
            <a:off x="8278460" y="2894181"/>
            <a:ext cx="2107087" cy="642377"/>
          </a:xfrm>
          <a:prstGeom prst="rect">
            <a:avLst/>
          </a:prstGeom>
          <a:noFill/>
          <a:ln>
            <a:noFill/>
          </a:ln>
        </p:spPr>
      </p:pic>
      <p:pic>
        <p:nvPicPr>
          <p:cNvPr id="313" name="Google Shape;313;g31d6a401f0d_1_71"/>
          <p:cNvPicPr preferRelativeResize="0"/>
          <p:nvPr/>
        </p:nvPicPr>
        <p:blipFill rotWithShape="1">
          <a:blip r:embed="rId5">
            <a:alphaModFix/>
          </a:blip>
          <a:srcRect b="0" l="0" r="0" t="0"/>
          <a:stretch/>
        </p:blipFill>
        <p:spPr>
          <a:xfrm>
            <a:off x="8563798" y="3454771"/>
            <a:ext cx="2888505" cy="364240"/>
          </a:xfrm>
          <a:prstGeom prst="rect">
            <a:avLst/>
          </a:prstGeom>
          <a:noFill/>
          <a:ln>
            <a:noFill/>
          </a:ln>
        </p:spPr>
      </p:pic>
      <p:sp>
        <p:nvSpPr>
          <p:cNvPr id="314" name="Google Shape;314;g31d6a401f0d_1_71"/>
          <p:cNvSpPr txBox="1"/>
          <p:nvPr/>
        </p:nvSpPr>
        <p:spPr>
          <a:xfrm>
            <a:off x="3542193" y="2562647"/>
            <a:ext cx="23451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Sampling</a:t>
            </a:r>
            <a:endParaRPr sz="1333">
              <a:solidFill>
                <a:srgbClr val="000000"/>
              </a:solidFill>
              <a:latin typeface="Times New Roman"/>
              <a:ea typeface="Times New Roman"/>
              <a:cs typeface="Times New Roman"/>
              <a:sym typeface="Times New Roman"/>
            </a:endParaRPr>
          </a:p>
        </p:txBody>
      </p:sp>
      <p:sp>
        <p:nvSpPr>
          <p:cNvPr id="315" name="Google Shape;315;g31d6a401f0d_1_71"/>
          <p:cNvSpPr txBox="1"/>
          <p:nvPr/>
        </p:nvSpPr>
        <p:spPr>
          <a:xfrm>
            <a:off x="6161368" y="2555361"/>
            <a:ext cx="17076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Model Training</a:t>
            </a:r>
            <a:endParaRPr sz="1333">
              <a:solidFill>
                <a:srgbClr val="000000"/>
              </a:solidFill>
              <a:latin typeface="Times New Roman"/>
              <a:ea typeface="Times New Roman"/>
              <a:cs typeface="Times New Roman"/>
              <a:sym typeface="Times New Roman"/>
            </a:endParaRPr>
          </a:p>
        </p:txBody>
      </p:sp>
      <p:sp>
        <p:nvSpPr>
          <p:cNvPr id="316" name="Google Shape;316;g31d6a401f0d_1_71"/>
          <p:cNvSpPr txBox="1"/>
          <p:nvPr/>
        </p:nvSpPr>
        <p:spPr>
          <a:xfrm>
            <a:off x="8973306" y="2560508"/>
            <a:ext cx="17076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Aggregation</a:t>
            </a:r>
            <a:endParaRPr sz="1333">
              <a:solidFill>
                <a:srgbClr val="000000"/>
              </a:solidFill>
              <a:latin typeface="Times New Roman"/>
              <a:ea typeface="Times New Roman"/>
              <a:cs typeface="Times New Roman"/>
              <a:sym typeface="Times New Roman"/>
            </a:endParaRPr>
          </a:p>
        </p:txBody>
      </p:sp>
      <p:sp>
        <p:nvSpPr>
          <p:cNvPr id="317" name="Google Shape;317;g31d6a401f0d_1_71"/>
          <p:cNvSpPr txBox="1"/>
          <p:nvPr/>
        </p:nvSpPr>
        <p:spPr>
          <a:xfrm>
            <a:off x="5862469" y="2924130"/>
            <a:ext cx="2391300" cy="831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200">
                <a:latin typeface="Times New Roman"/>
                <a:ea typeface="Times New Roman"/>
                <a:cs typeface="Times New Roman"/>
                <a:sym typeface="Times New Roman"/>
              </a:rPr>
              <a:t>Multiple decision trees are trained independently, each using a bootstrap sample and a subset of features at every split.</a:t>
            </a:r>
            <a:endParaRPr sz="1200"/>
          </a:p>
        </p:txBody>
      </p:sp>
      <p:sp>
        <p:nvSpPr>
          <p:cNvPr id="318" name="Google Shape;318;g31d6a401f0d_1_71"/>
          <p:cNvSpPr/>
          <p:nvPr/>
        </p:nvSpPr>
        <p:spPr>
          <a:xfrm>
            <a:off x="5466522" y="2627291"/>
            <a:ext cx="260400" cy="261600"/>
          </a:xfrm>
          <a:prstGeom prst="rightArrow">
            <a:avLst>
              <a:gd fmla="val 50000" name="adj1"/>
              <a:gd fmla="val 50000" name="adj2"/>
            </a:avLst>
          </a:prstGeom>
          <a:solidFill>
            <a:srgbClr val="D8E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9" name="Google Shape;319;g31d6a401f0d_1_71"/>
          <p:cNvSpPr/>
          <p:nvPr/>
        </p:nvSpPr>
        <p:spPr>
          <a:xfrm>
            <a:off x="8235458" y="2629007"/>
            <a:ext cx="260400" cy="261600"/>
          </a:xfrm>
          <a:prstGeom prst="rightArrow">
            <a:avLst>
              <a:gd fmla="val 50000" name="adj1"/>
              <a:gd fmla="val 50000" name="adj2"/>
            </a:avLst>
          </a:prstGeom>
          <a:solidFill>
            <a:srgbClr val="D8E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1d63daa52e_4_0"/>
          <p:cNvSpPr txBox="1"/>
          <p:nvPr/>
        </p:nvSpPr>
        <p:spPr>
          <a:xfrm>
            <a:off x="342360" y="325755"/>
            <a:ext cx="6863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00000"/>
                </a:solidFill>
                <a:latin typeface="Times New Roman"/>
                <a:ea typeface="Times New Roman"/>
                <a:cs typeface="Times New Roman"/>
                <a:sym typeface="Times New Roman"/>
              </a:rPr>
              <a:t>Bootstrap Aggregating (Bagging)</a:t>
            </a:r>
            <a:endParaRPr/>
          </a:p>
        </p:txBody>
      </p:sp>
      <p:sp>
        <p:nvSpPr>
          <p:cNvPr id="326" name="Google Shape;326;g31d63daa52e_4_0"/>
          <p:cNvSpPr txBox="1"/>
          <p:nvPr/>
        </p:nvSpPr>
        <p:spPr>
          <a:xfrm>
            <a:off x="2383025" y="1189822"/>
            <a:ext cx="39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351">
                <a:solidFill>
                  <a:srgbClr val="000000"/>
                </a:solidFill>
                <a:latin typeface="Times New Roman"/>
                <a:ea typeface="Times New Roman"/>
                <a:cs typeface="Times New Roman"/>
                <a:sym typeface="Times New Roman"/>
              </a:rPr>
              <a:t>Bagging:</a:t>
            </a:r>
            <a:r>
              <a:rPr lang="en" sz="135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Bootstrap Aggregating</a:t>
            </a:r>
            <a:endParaRPr sz="1400">
              <a:solidFill>
                <a:srgbClr val="000000"/>
              </a:solidFill>
              <a:latin typeface="Calibri"/>
              <a:ea typeface="Calibri"/>
              <a:cs typeface="Calibri"/>
              <a:sym typeface="Calibri"/>
            </a:endParaRPr>
          </a:p>
        </p:txBody>
      </p:sp>
      <p:sp>
        <p:nvSpPr>
          <p:cNvPr id="327" name="Google Shape;327;g31d63daa52e_4_0"/>
          <p:cNvSpPr/>
          <p:nvPr/>
        </p:nvSpPr>
        <p:spPr>
          <a:xfrm>
            <a:off x="311244" y="2450926"/>
            <a:ext cx="1944300" cy="13602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cxnSp>
        <p:nvCxnSpPr>
          <p:cNvPr id="328" name="Google Shape;328;g31d63daa52e_4_0"/>
          <p:cNvCxnSpPr/>
          <p:nvPr/>
        </p:nvCxnSpPr>
        <p:spPr>
          <a:xfrm>
            <a:off x="2452531" y="1583465"/>
            <a:ext cx="9195900" cy="0"/>
          </a:xfrm>
          <a:prstGeom prst="straightConnector1">
            <a:avLst/>
          </a:prstGeom>
          <a:noFill/>
          <a:ln cap="flat" cmpd="sng" w="9525">
            <a:solidFill>
              <a:schemeClr val="dk1"/>
            </a:solidFill>
            <a:prstDash val="solid"/>
            <a:miter lim="800000"/>
            <a:headEnd len="sm" w="sm" type="none"/>
            <a:tailEnd len="sm" w="sm" type="none"/>
          </a:ln>
        </p:spPr>
      </p:cxnSp>
      <p:sp>
        <p:nvSpPr>
          <p:cNvPr id="329" name="Google Shape;329;g31d63daa52e_4_0"/>
          <p:cNvSpPr txBox="1"/>
          <p:nvPr/>
        </p:nvSpPr>
        <p:spPr>
          <a:xfrm>
            <a:off x="481478" y="2959927"/>
            <a:ext cx="16128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Formulation</a:t>
            </a:r>
            <a:endParaRPr sz="1600">
              <a:solidFill>
                <a:srgbClr val="000000"/>
              </a:solidFill>
              <a:latin typeface="Times New Roman"/>
              <a:ea typeface="Times New Roman"/>
              <a:cs typeface="Times New Roman"/>
              <a:sym typeface="Times New Roman"/>
            </a:endParaRPr>
          </a:p>
        </p:txBody>
      </p:sp>
      <p:sp>
        <p:nvSpPr>
          <p:cNvPr id="330" name="Google Shape;330;g31d63daa52e_4_0"/>
          <p:cNvSpPr/>
          <p:nvPr/>
        </p:nvSpPr>
        <p:spPr>
          <a:xfrm>
            <a:off x="314343" y="1620781"/>
            <a:ext cx="1938000" cy="746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sp>
        <p:nvSpPr>
          <p:cNvPr id="331" name="Google Shape;331;g31d63daa52e_4_0"/>
          <p:cNvSpPr txBox="1"/>
          <p:nvPr/>
        </p:nvSpPr>
        <p:spPr>
          <a:xfrm>
            <a:off x="481282" y="1828318"/>
            <a:ext cx="16128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Definition</a:t>
            </a:r>
            <a:endParaRPr sz="1600">
              <a:solidFill>
                <a:srgbClr val="000000"/>
              </a:solidFill>
              <a:latin typeface="Times New Roman"/>
              <a:ea typeface="Times New Roman"/>
              <a:cs typeface="Times New Roman"/>
              <a:sym typeface="Times New Roman"/>
            </a:endParaRPr>
          </a:p>
        </p:txBody>
      </p:sp>
      <p:sp>
        <p:nvSpPr>
          <p:cNvPr id="332" name="Google Shape;332;g31d63daa52e_4_0"/>
          <p:cNvSpPr/>
          <p:nvPr/>
        </p:nvSpPr>
        <p:spPr>
          <a:xfrm>
            <a:off x="305148" y="3909364"/>
            <a:ext cx="1956300" cy="1157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cxnSp>
        <p:nvCxnSpPr>
          <p:cNvPr id="333" name="Google Shape;333;g31d63daa52e_4_0"/>
          <p:cNvCxnSpPr/>
          <p:nvPr/>
        </p:nvCxnSpPr>
        <p:spPr>
          <a:xfrm>
            <a:off x="2378960" y="2407800"/>
            <a:ext cx="9272400" cy="8400"/>
          </a:xfrm>
          <a:prstGeom prst="straightConnector1">
            <a:avLst/>
          </a:prstGeom>
          <a:noFill/>
          <a:ln cap="flat" cmpd="sng" w="12700">
            <a:solidFill>
              <a:schemeClr val="dk1"/>
            </a:solidFill>
            <a:prstDash val="dot"/>
            <a:miter lim="800000"/>
            <a:headEnd len="sm" w="sm" type="none"/>
            <a:tailEnd len="sm" w="sm" type="none"/>
          </a:ln>
        </p:spPr>
      </p:cxnSp>
      <p:cxnSp>
        <p:nvCxnSpPr>
          <p:cNvPr id="334" name="Google Shape;334;g31d63daa52e_4_0"/>
          <p:cNvCxnSpPr/>
          <p:nvPr/>
        </p:nvCxnSpPr>
        <p:spPr>
          <a:xfrm>
            <a:off x="2381960" y="3859800"/>
            <a:ext cx="9266400" cy="26400"/>
          </a:xfrm>
          <a:prstGeom prst="straightConnector1">
            <a:avLst/>
          </a:prstGeom>
          <a:noFill/>
          <a:ln cap="flat" cmpd="sng" w="12700">
            <a:solidFill>
              <a:schemeClr val="dk1"/>
            </a:solidFill>
            <a:prstDash val="dot"/>
            <a:miter lim="800000"/>
            <a:headEnd len="sm" w="sm" type="none"/>
            <a:tailEnd len="sm" w="sm" type="none"/>
          </a:ln>
        </p:spPr>
      </p:cxnSp>
      <p:sp>
        <p:nvSpPr>
          <p:cNvPr id="335" name="Google Shape;335;g31d63daa52e_4_0"/>
          <p:cNvSpPr/>
          <p:nvPr/>
        </p:nvSpPr>
        <p:spPr>
          <a:xfrm>
            <a:off x="308148" y="5145364"/>
            <a:ext cx="1950300" cy="11637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Calibri"/>
              <a:ea typeface="Calibri"/>
              <a:cs typeface="Calibri"/>
              <a:sym typeface="Calibri"/>
            </a:endParaRPr>
          </a:p>
        </p:txBody>
      </p:sp>
      <p:sp>
        <p:nvSpPr>
          <p:cNvPr id="336" name="Google Shape;336;g31d63daa52e_4_0"/>
          <p:cNvSpPr txBox="1"/>
          <p:nvPr/>
        </p:nvSpPr>
        <p:spPr>
          <a:xfrm>
            <a:off x="554400" y="4316402"/>
            <a:ext cx="1698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Advantage</a:t>
            </a:r>
            <a:r>
              <a:rPr b="1" lang="en" sz="1600">
                <a:solidFill>
                  <a:srgbClr val="000000"/>
                </a:solidFill>
                <a:latin typeface="Times New Roman"/>
                <a:ea typeface="Times New Roman"/>
                <a:cs typeface="Times New Roman"/>
                <a:sym typeface="Times New Roman"/>
              </a:rPr>
              <a:t>s</a:t>
            </a:r>
            <a:endParaRPr/>
          </a:p>
        </p:txBody>
      </p:sp>
      <p:sp>
        <p:nvSpPr>
          <p:cNvPr id="337" name="Google Shape;337;g31d63daa52e_4_0"/>
          <p:cNvSpPr txBox="1"/>
          <p:nvPr/>
        </p:nvSpPr>
        <p:spPr>
          <a:xfrm>
            <a:off x="548400" y="5552400"/>
            <a:ext cx="1545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600">
                <a:solidFill>
                  <a:srgbClr val="000000"/>
                </a:solidFill>
                <a:latin typeface="Times New Roman"/>
                <a:ea typeface="Times New Roman"/>
                <a:cs typeface="Times New Roman"/>
                <a:sym typeface="Times New Roman"/>
              </a:rPr>
              <a:t>Limitations</a:t>
            </a:r>
            <a:endParaRPr b="1" baseline="30000" sz="1100">
              <a:solidFill>
                <a:srgbClr val="000000"/>
              </a:solidFill>
              <a:latin typeface="Times New Roman"/>
              <a:ea typeface="Times New Roman"/>
              <a:cs typeface="Times New Roman"/>
              <a:sym typeface="Times New Roman"/>
            </a:endParaRPr>
          </a:p>
        </p:txBody>
      </p:sp>
      <p:cxnSp>
        <p:nvCxnSpPr>
          <p:cNvPr id="338" name="Google Shape;338;g31d63daa52e_4_0"/>
          <p:cNvCxnSpPr/>
          <p:nvPr/>
        </p:nvCxnSpPr>
        <p:spPr>
          <a:xfrm>
            <a:off x="2381960" y="5095799"/>
            <a:ext cx="9266400" cy="20400"/>
          </a:xfrm>
          <a:prstGeom prst="straightConnector1">
            <a:avLst/>
          </a:prstGeom>
          <a:noFill/>
          <a:ln cap="flat" cmpd="sng" w="12700">
            <a:solidFill>
              <a:schemeClr val="dk1"/>
            </a:solidFill>
            <a:prstDash val="dot"/>
            <a:miter lim="800000"/>
            <a:headEnd len="sm" w="sm" type="none"/>
            <a:tailEnd len="sm" w="sm" type="none"/>
          </a:ln>
        </p:spPr>
      </p:cxnSp>
      <p:sp>
        <p:nvSpPr>
          <p:cNvPr id="339" name="Google Shape;339;g31d63daa52e_4_0"/>
          <p:cNvSpPr txBox="1"/>
          <p:nvPr/>
        </p:nvSpPr>
        <p:spPr>
          <a:xfrm>
            <a:off x="2445867" y="5280577"/>
            <a:ext cx="9266400" cy="954300"/>
          </a:xfrm>
          <a:prstGeom prst="rect">
            <a:avLst/>
          </a:prstGeom>
          <a:noFill/>
          <a:ln>
            <a:noFill/>
          </a:ln>
        </p:spPr>
        <p:txBody>
          <a:bodyPr anchorCtr="0" anchor="t" bIns="45700" lIns="91425" spcFirstLastPara="1" rIns="91425" wrap="square" tIns="45700">
            <a:spAutoFit/>
          </a:bodyPr>
          <a:lstStyle/>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Computational Complexity: Training multiple models increases computational and memory requirements, which can be expensive for large datasets or complex base models.</a:t>
            </a:r>
            <a:endParaRPr/>
          </a:p>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No Bias Reduction: Bagging does not address issues of high bias in base learners. If the base model is consistently inaccurate, Bagging will propagate this flaw across all ensemble models.</a:t>
            </a:r>
            <a:endParaRPr/>
          </a:p>
        </p:txBody>
      </p:sp>
      <p:sp>
        <p:nvSpPr>
          <p:cNvPr id="340" name="Google Shape;340;g31d63daa52e_4_0"/>
          <p:cNvSpPr txBox="1"/>
          <p:nvPr/>
        </p:nvSpPr>
        <p:spPr>
          <a:xfrm>
            <a:off x="2445866" y="1642742"/>
            <a:ext cx="93597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Times New Roman"/>
                <a:ea typeface="Times New Roman"/>
                <a:cs typeface="Times New Roman"/>
                <a:sym typeface="Times New Roman"/>
              </a:rPr>
              <a:t>It is an ensemble learning technique designed to improve the stability and accuracy of machine learning algorithms. It works by creating multiple versions of a model, each trained on a different bootstrap sample (random subset with replacement) of the training data.</a:t>
            </a:r>
            <a:endParaRPr sz="1400">
              <a:solidFill>
                <a:srgbClr val="000000"/>
              </a:solidFill>
              <a:latin typeface="Times New Roman"/>
              <a:ea typeface="Times New Roman"/>
              <a:cs typeface="Times New Roman"/>
              <a:sym typeface="Times New Roman"/>
            </a:endParaRPr>
          </a:p>
        </p:txBody>
      </p:sp>
      <p:sp>
        <p:nvSpPr>
          <p:cNvPr id="341" name="Google Shape;341;g31d63daa52e_4_0"/>
          <p:cNvSpPr txBox="1"/>
          <p:nvPr/>
        </p:nvSpPr>
        <p:spPr>
          <a:xfrm>
            <a:off x="2505966" y="3423101"/>
            <a:ext cx="31308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Times New Roman"/>
                <a:ea typeface="Times New Roman"/>
                <a:cs typeface="Times New Roman"/>
                <a:sym typeface="Times New Roman"/>
              </a:rPr>
              <a:t>B: the number of models to be trained</a:t>
            </a:r>
            <a:endParaRPr/>
          </a:p>
        </p:txBody>
      </p:sp>
      <p:sp>
        <p:nvSpPr>
          <p:cNvPr id="342" name="Google Shape;342;g31d63daa52e_4_0"/>
          <p:cNvSpPr txBox="1"/>
          <p:nvPr/>
        </p:nvSpPr>
        <p:spPr>
          <a:xfrm>
            <a:off x="342360" y="729922"/>
            <a:ext cx="110976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The advanced machine learning model combines multiple versions of model with training on a different bootstrap sample.</a:t>
            </a:r>
            <a:endParaRPr/>
          </a:p>
        </p:txBody>
      </p:sp>
      <p:sp>
        <p:nvSpPr>
          <p:cNvPr id="343" name="Google Shape;343;g31d63daa52e_4_0"/>
          <p:cNvSpPr txBox="1"/>
          <p:nvPr/>
        </p:nvSpPr>
        <p:spPr>
          <a:xfrm>
            <a:off x="2445865" y="3967779"/>
            <a:ext cx="9389700" cy="954300"/>
          </a:xfrm>
          <a:prstGeom prst="rect">
            <a:avLst/>
          </a:prstGeom>
          <a:noFill/>
          <a:ln>
            <a:noFill/>
          </a:ln>
        </p:spPr>
        <p:txBody>
          <a:bodyPr anchorCtr="0" anchor="t" bIns="45700" lIns="91425" spcFirstLastPara="1" rIns="91425" wrap="square" tIns="45700">
            <a:spAutoFit/>
          </a:bodyPr>
          <a:lstStyle/>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Reduction of Overfitting: Bagging reduces overfitting by averaging predictions from multiple models, especially for unstable learners like decision trees.</a:t>
            </a:r>
            <a:endParaRPr sz="1400">
              <a:solidFill>
                <a:srgbClr val="000000"/>
              </a:solidFill>
              <a:latin typeface="Times New Roman"/>
              <a:ea typeface="Times New Roman"/>
              <a:cs typeface="Times New Roman"/>
              <a:sym typeface="Times New Roman"/>
            </a:endParaRPr>
          </a:p>
          <a:p>
            <a:pPr indent="-285743" lvl="0" marL="285743" marR="0" rtl="0" algn="l">
              <a:spcBef>
                <a:spcPts val="0"/>
              </a:spcBef>
              <a:spcAft>
                <a:spcPts val="0"/>
              </a:spcAft>
              <a:buClr>
                <a:srgbClr val="000000"/>
              </a:buClr>
              <a:buSzPts val="1400"/>
              <a:buFont typeface="Noto Sans Symbols"/>
              <a:buChar char="▪"/>
            </a:pPr>
            <a:r>
              <a:rPr lang="en" sz="1400">
                <a:solidFill>
                  <a:srgbClr val="000000"/>
                </a:solidFill>
                <a:latin typeface="Times New Roman"/>
                <a:ea typeface="Times New Roman"/>
                <a:cs typeface="Times New Roman"/>
                <a:sym typeface="Times New Roman"/>
              </a:rPr>
              <a:t>Improved Prediction Accuracy: Combining predictions from multiple models often leads to better generalization compared to individual models.</a:t>
            </a:r>
            <a:endParaRPr sz="1400">
              <a:solidFill>
                <a:srgbClr val="000000"/>
              </a:solidFill>
              <a:latin typeface="Times New Roman"/>
              <a:ea typeface="Times New Roman"/>
              <a:cs typeface="Times New Roman"/>
              <a:sym typeface="Times New Roman"/>
            </a:endParaRPr>
          </a:p>
        </p:txBody>
      </p:sp>
      <p:sp>
        <p:nvSpPr>
          <p:cNvPr id="344" name="Google Shape;344;g31d63daa52e_4_0"/>
          <p:cNvSpPr txBox="1"/>
          <p:nvPr/>
        </p:nvSpPr>
        <p:spPr>
          <a:xfrm>
            <a:off x="9722001" y="6342854"/>
            <a:ext cx="22158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200">
                <a:solidFill>
                  <a:srgbClr val="757070"/>
                </a:solidFill>
                <a:latin typeface="Calibri"/>
                <a:ea typeface="Calibri"/>
                <a:cs typeface="Calibri"/>
                <a:sym typeface="Calibri"/>
              </a:rPr>
              <a:t>17</a:t>
            </a:r>
            <a:endParaRPr sz="1200">
              <a:solidFill>
                <a:srgbClr val="757070"/>
              </a:solidFill>
              <a:latin typeface="Calibri"/>
              <a:ea typeface="Calibri"/>
              <a:cs typeface="Calibri"/>
              <a:sym typeface="Calibri"/>
            </a:endParaRPr>
          </a:p>
        </p:txBody>
      </p:sp>
      <p:pic>
        <p:nvPicPr>
          <p:cNvPr id="345" name="Google Shape;345;g31d63daa52e_4_0"/>
          <p:cNvPicPr preferRelativeResize="0"/>
          <p:nvPr/>
        </p:nvPicPr>
        <p:blipFill rotWithShape="1">
          <a:blip r:embed="rId3">
            <a:alphaModFix/>
          </a:blip>
          <a:srcRect b="0" l="0" r="0" t="0"/>
          <a:stretch/>
        </p:blipFill>
        <p:spPr>
          <a:xfrm>
            <a:off x="2378960" y="2963480"/>
            <a:ext cx="3458820" cy="388909"/>
          </a:xfrm>
          <a:prstGeom prst="rect">
            <a:avLst/>
          </a:prstGeom>
          <a:noFill/>
          <a:ln>
            <a:noFill/>
          </a:ln>
        </p:spPr>
      </p:pic>
      <p:pic>
        <p:nvPicPr>
          <p:cNvPr id="346" name="Google Shape;346;g31d63daa52e_4_0"/>
          <p:cNvPicPr preferRelativeResize="0"/>
          <p:nvPr/>
        </p:nvPicPr>
        <p:blipFill rotWithShape="1">
          <a:blip r:embed="rId4">
            <a:alphaModFix/>
          </a:blip>
          <a:srcRect b="0" l="48670" r="0" t="33836"/>
          <a:stretch/>
        </p:blipFill>
        <p:spPr>
          <a:xfrm>
            <a:off x="8278460" y="2894181"/>
            <a:ext cx="2107087" cy="642377"/>
          </a:xfrm>
          <a:prstGeom prst="rect">
            <a:avLst/>
          </a:prstGeom>
          <a:noFill/>
          <a:ln>
            <a:noFill/>
          </a:ln>
        </p:spPr>
      </p:pic>
      <p:pic>
        <p:nvPicPr>
          <p:cNvPr id="347" name="Google Shape;347;g31d63daa52e_4_0"/>
          <p:cNvPicPr preferRelativeResize="0"/>
          <p:nvPr/>
        </p:nvPicPr>
        <p:blipFill rotWithShape="1">
          <a:blip r:embed="rId5">
            <a:alphaModFix/>
          </a:blip>
          <a:srcRect b="0" l="0" r="0" t="0"/>
          <a:stretch/>
        </p:blipFill>
        <p:spPr>
          <a:xfrm>
            <a:off x="8563798" y="3454771"/>
            <a:ext cx="2888505" cy="364240"/>
          </a:xfrm>
          <a:prstGeom prst="rect">
            <a:avLst/>
          </a:prstGeom>
          <a:noFill/>
          <a:ln>
            <a:noFill/>
          </a:ln>
        </p:spPr>
      </p:pic>
      <p:sp>
        <p:nvSpPr>
          <p:cNvPr id="348" name="Google Shape;348;g31d63daa52e_4_0"/>
          <p:cNvSpPr txBox="1"/>
          <p:nvPr/>
        </p:nvSpPr>
        <p:spPr>
          <a:xfrm>
            <a:off x="3121443" y="2567234"/>
            <a:ext cx="23451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Bootstrap Sampling</a:t>
            </a:r>
            <a:endParaRPr sz="1333">
              <a:solidFill>
                <a:srgbClr val="000000"/>
              </a:solidFill>
              <a:latin typeface="Times New Roman"/>
              <a:ea typeface="Times New Roman"/>
              <a:cs typeface="Times New Roman"/>
              <a:sym typeface="Times New Roman"/>
            </a:endParaRPr>
          </a:p>
        </p:txBody>
      </p:sp>
      <p:sp>
        <p:nvSpPr>
          <p:cNvPr id="349" name="Google Shape;349;g31d63daa52e_4_0"/>
          <p:cNvSpPr txBox="1"/>
          <p:nvPr/>
        </p:nvSpPr>
        <p:spPr>
          <a:xfrm>
            <a:off x="6161368" y="2555361"/>
            <a:ext cx="17076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Model Training</a:t>
            </a:r>
            <a:endParaRPr sz="1333">
              <a:solidFill>
                <a:srgbClr val="000000"/>
              </a:solidFill>
              <a:latin typeface="Times New Roman"/>
              <a:ea typeface="Times New Roman"/>
              <a:cs typeface="Times New Roman"/>
              <a:sym typeface="Times New Roman"/>
            </a:endParaRPr>
          </a:p>
        </p:txBody>
      </p:sp>
      <p:sp>
        <p:nvSpPr>
          <p:cNvPr id="350" name="Google Shape;350;g31d63daa52e_4_0"/>
          <p:cNvSpPr txBox="1"/>
          <p:nvPr/>
        </p:nvSpPr>
        <p:spPr>
          <a:xfrm>
            <a:off x="8973306" y="2560508"/>
            <a:ext cx="1707600" cy="31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67">
                <a:solidFill>
                  <a:srgbClr val="000000"/>
                </a:solidFill>
                <a:latin typeface="Times New Roman"/>
                <a:ea typeface="Times New Roman"/>
                <a:cs typeface="Times New Roman"/>
                <a:sym typeface="Times New Roman"/>
              </a:rPr>
              <a:t>Aggregation</a:t>
            </a:r>
            <a:endParaRPr sz="1333">
              <a:solidFill>
                <a:srgbClr val="000000"/>
              </a:solidFill>
              <a:latin typeface="Times New Roman"/>
              <a:ea typeface="Times New Roman"/>
              <a:cs typeface="Times New Roman"/>
              <a:sym typeface="Times New Roman"/>
            </a:endParaRPr>
          </a:p>
        </p:txBody>
      </p:sp>
      <p:sp>
        <p:nvSpPr>
          <p:cNvPr id="351" name="Google Shape;351;g31d63daa52e_4_0"/>
          <p:cNvSpPr txBox="1"/>
          <p:nvPr/>
        </p:nvSpPr>
        <p:spPr>
          <a:xfrm>
            <a:off x="5887306" y="3220130"/>
            <a:ext cx="2391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Times New Roman"/>
                <a:ea typeface="Times New Roman"/>
                <a:cs typeface="Times New Roman"/>
                <a:sym typeface="Times New Roman"/>
              </a:rPr>
              <a:t>A base model M</a:t>
            </a:r>
            <a:r>
              <a:rPr baseline="-25000" lang="en" sz="1400">
                <a:solidFill>
                  <a:srgbClr val="000000"/>
                </a:solidFill>
                <a:latin typeface="Times New Roman"/>
                <a:ea typeface="Times New Roman"/>
                <a:cs typeface="Times New Roman"/>
                <a:sym typeface="Times New Roman"/>
              </a:rPr>
              <a:t>b</a:t>
            </a:r>
            <a:r>
              <a:rPr lang="en" sz="1400">
                <a:solidFill>
                  <a:srgbClr val="000000"/>
                </a:solidFill>
                <a:latin typeface="Times New Roman"/>
                <a:ea typeface="Times New Roman"/>
                <a:cs typeface="Times New Roman"/>
                <a:sym typeface="Times New Roman"/>
              </a:rPr>
              <a:t>​ is trained on each bootstrap sample D</a:t>
            </a:r>
            <a:r>
              <a:rPr baseline="-25000" lang="en" sz="1400">
                <a:solidFill>
                  <a:srgbClr val="000000"/>
                </a:solidFill>
                <a:latin typeface="Times New Roman"/>
                <a:ea typeface="Times New Roman"/>
                <a:cs typeface="Times New Roman"/>
                <a:sym typeface="Times New Roman"/>
              </a:rPr>
              <a:t>b​</a:t>
            </a:r>
            <a:r>
              <a:rPr lang="en" sz="1400">
                <a:solidFill>
                  <a:srgbClr val="000000"/>
                </a:solidFill>
                <a:latin typeface="Times New Roman"/>
                <a:ea typeface="Times New Roman"/>
                <a:cs typeface="Times New Roman"/>
                <a:sym typeface="Times New Roman"/>
              </a:rPr>
              <a:t>.</a:t>
            </a:r>
            <a:endParaRPr/>
          </a:p>
        </p:txBody>
      </p:sp>
      <p:sp>
        <p:nvSpPr>
          <p:cNvPr id="352" name="Google Shape;352;g31d63daa52e_4_0"/>
          <p:cNvSpPr/>
          <p:nvPr/>
        </p:nvSpPr>
        <p:spPr>
          <a:xfrm>
            <a:off x="5466522" y="2627291"/>
            <a:ext cx="260400" cy="261600"/>
          </a:xfrm>
          <a:prstGeom prst="rightArrow">
            <a:avLst>
              <a:gd fmla="val 50000" name="adj1"/>
              <a:gd fmla="val 50000" name="adj2"/>
            </a:avLst>
          </a:prstGeom>
          <a:solidFill>
            <a:srgbClr val="D8E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g31d63daa52e_4_0"/>
          <p:cNvSpPr/>
          <p:nvPr/>
        </p:nvSpPr>
        <p:spPr>
          <a:xfrm>
            <a:off x="8235458" y="2629007"/>
            <a:ext cx="260400" cy="261600"/>
          </a:xfrm>
          <a:prstGeom prst="rightArrow">
            <a:avLst>
              <a:gd fmla="val 50000" name="adj1"/>
              <a:gd fmla="val 50000" name="adj2"/>
            </a:avLst>
          </a:prstGeom>
          <a:solidFill>
            <a:srgbClr val="D8E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1d5db97f25_2_23"/>
          <p:cNvSpPr txBox="1"/>
          <p:nvPr/>
        </p:nvSpPr>
        <p:spPr>
          <a:xfrm>
            <a:off x="344322" y="325750"/>
            <a:ext cx="5067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chemeClr val="dk1"/>
                </a:solidFill>
                <a:latin typeface="Times New Roman"/>
                <a:ea typeface="Times New Roman"/>
                <a:cs typeface="Times New Roman"/>
                <a:sym typeface="Times New Roman"/>
              </a:rPr>
              <a:t>EDA - Explore the dataset</a:t>
            </a:r>
            <a:endParaRPr b="1" sz="1350">
              <a:solidFill>
                <a:schemeClr val="dk1"/>
              </a:solidFill>
              <a:latin typeface="Times New Roman"/>
              <a:ea typeface="Times New Roman"/>
              <a:cs typeface="Times New Roman"/>
              <a:sym typeface="Times New Roman"/>
            </a:endParaRPr>
          </a:p>
        </p:txBody>
      </p:sp>
      <p:pic>
        <p:nvPicPr>
          <p:cNvPr id="113" name="Google Shape;113;g31d5db97f25_2_23"/>
          <p:cNvPicPr preferRelativeResize="0"/>
          <p:nvPr/>
        </p:nvPicPr>
        <p:blipFill rotWithShape="1">
          <a:blip r:embed="rId3">
            <a:alphaModFix/>
          </a:blip>
          <a:srcRect b="0" l="14096" r="0" t="0"/>
          <a:stretch/>
        </p:blipFill>
        <p:spPr>
          <a:xfrm>
            <a:off x="5171975" y="874625"/>
            <a:ext cx="5793900" cy="5486800"/>
          </a:xfrm>
          <a:prstGeom prst="rect">
            <a:avLst/>
          </a:prstGeom>
          <a:noFill/>
          <a:ln>
            <a:noFill/>
          </a:ln>
        </p:spPr>
      </p:pic>
      <p:sp>
        <p:nvSpPr>
          <p:cNvPr id="114" name="Google Shape;114;g31d5db97f25_2_23"/>
          <p:cNvSpPr txBox="1"/>
          <p:nvPr/>
        </p:nvSpPr>
        <p:spPr>
          <a:xfrm>
            <a:off x="1830675" y="4198975"/>
            <a:ext cx="3137700" cy="21282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b="1" lang="en" sz="1900">
                <a:solidFill>
                  <a:schemeClr val="dk1"/>
                </a:solidFill>
                <a:latin typeface="Times New Roman"/>
                <a:ea typeface="Times New Roman"/>
                <a:cs typeface="Times New Roman"/>
                <a:sym typeface="Times New Roman"/>
              </a:rPr>
              <a:t>Random 1000 sample data </a:t>
            </a:r>
            <a:endParaRPr b="1" sz="1900">
              <a:solidFill>
                <a:schemeClr val="dk1"/>
              </a:solidFill>
              <a:latin typeface="Times New Roman"/>
              <a:ea typeface="Times New Roman"/>
              <a:cs typeface="Times New Roman"/>
              <a:sym typeface="Times New Roman"/>
            </a:endParaRPr>
          </a:p>
          <a:p>
            <a:pPr indent="0" lvl="0" marL="0" rtl="0" algn="r">
              <a:lnSpc>
                <a:spcPct val="90000"/>
              </a:lnSpc>
              <a:spcBef>
                <a:spcPts val="1000"/>
              </a:spcBef>
              <a:spcAft>
                <a:spcPts val="0"/>
              </a:spcAft>
              <a:buNone/>
            </a:pPr>
            <a:r>
              <a:rPr b="1" lang="en" sz="1900">
                <a:solidFill>
                  <a:schemeClr val="dk1"/>
                </a:solidFill>
                <a:latin typeface="Times New Roman"/>
                <a:ea typeface="Times New Roman"/>
                <a:cs typeface="Times New Roman"/>
                <a:sym typeface="Times New Roman"/>
              </a:rPr>
              <a:t>plotted in actual map</a:t>
            </a:r>
            <a:endParaRPr b="1" sz="1900">
              <a:solidFill>
                <a:schemeClr val="dk1"/>
              </a:solidFill>
              <a:latin typeface="Times New Roman"/>
              <a:ea typeface="Times New Roman"/>
              <a:cs typeface="Times New Roman"/>
              <a:sym typeface="Times New Roman"/>
            </a:endParaRPr>
          </a:p>
          <a:p>
            <a:pPr indent="0" lvl="0" marL="0" rtl="0" algn="r">
              <a:lnSpc>
                <a:spcPct val="9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r">
              <a:lnSpc>
                <a:spcPct val="90000"/>
              </a:lnSpc>
              <a:spcBef>
                <a:spcPts val="1000"/>
              </a:spcBef>
              <a:spcAft>
                <a:spcPts val="0"/>
              </a:spcAft>
              <a:buNone/>
            </a:pPr>
            <a:r>
              <a:rPr b="1" lang="en">
                <a:solidFill>
                  <a:srgbClr val="888888"/>
                </a:solidFill>
                <a:latin typeface="Times New Roman"/>
                <a:ea typeface="Times New Roman"/>
                <a:cs typeface="Times New Roman"/>
                <a:sym typeface="Times New Roman"/>
              </a:rPr>
              <a:t>Gray</a:t>
            </a:r>
            <a:r>
              <a:rPr lang="en">
                <a:solidFill>
                  <a:srgbClr val="888888"/>
                </a:solidFill>
                <a:latin typeface="Times New Roman"/>
                <a:ea typeface="Times New Roman"/>
                <a:cs typeface="Times New Roman"/>
                <a:sym typeface="Times New Roman"/>
              </a:rPr>
              <a:t>: Property Damage Crash</a:t>
            </a:r>
            <a:endParaRPr>
              <a:solidFill>
                <a:srgbClr val="888888"/>
              </a:solidFill>
              <a:latin typeface="Times New Roman"/>
              <a:ea typeface="Times New Roman"/>
              <a:cs typeface="Times New Roman"/>
              <a:sym typeface="Times New Roman"/>
            </a:endParaRPr>
          </a:p>
          <a:p>
            <a:pPr indent="0" lvl="0" marL="0" rtl="0" algn="r">
              <a:lnSpc>
                <a:spcPct val="90000"/>
              </a:lnSpc>
              <a:spcBef>
                <a:spcPts val="1000"/>
              </a:spcBef>
              <a:spcAft>
                <a:spcPts val="0"/>
              </a:spcAft>
              <a:buNone/>
            </a:pPr>
            <a:r>
              <a:rPr b="1" lang="en">
                <a:solidFill>
                  <a:srgbClr val="3D85C6"/>
                </a:solidFill>
                <a:latin typeface="Times New Roman"/>
                <a:ea typeface="Times New Roman"/>
                <a:cs typeface="Times New Roman"/>
                <a:sym typeface="Times New Roman"/>
              </a:rPr>
              <a:t>Blue</a:t>
            </a:r>
            <a:r>
              <a:rPr lang="en">
                <a:solidFill>
                  <a:srgbClr val="3D85C6"/>
                </a:solidFill>
                <a:latin typeface="Times New Roman"/>
                <a:ea typeface="Times New Roman"/>
                <a:cs typeface="Times New Roman"/>
                <a:sym typeface="Times New Roman"/>
              </a:rPr>
              <a:t>: Injury Crash</a:t>
            </a:r>
            <a:endParaRPr>
              <a:solidFill>
                <a:srgbClr val="3D85C6"/>
              </a:solidFill>
              <a:latin typeface="Times New Roman"/>
              <a:ea typeface="Times New Roman"/>
              <a:cs typeface="Times New Roman"/>
              <a:sym typeface="Times New Roman"/>
            </a:endParaRPr>
          </a:p>
          <a:p>
            <a:pPr indent="0" lvl="0" marL="0" rtl="0" algn="r">
              <a:lnSpc>
                <a:spcPct val="90000"/>
              </a:lnSpc>
              <a:spcBef>
                <a:spcPts val="1000"/>
              </a:spcBef>
              <a:spcAft>
                <a:spcPts val="0"/>
              </a:spcAft>
              <a:buNone/>
            </a:pPr>
            <a:r>
              <a:rPr b="1" lang="en">
                <a:solidFill>
                  <a:srgbClr val="A61C00"/>
                </a:solidFill>
                <a:latin typeface="Times New Roman"/>
                <a:ea typeface="Times New Roman"/>
                <a:cs typeface="Times New Roman"/>
                <a:sym typeface="Times New Roman"/>
              </a:rPr>
              <a:t>Red</a:t>
            </a:r>
            <a:r>
              <a:rPr lang="en">
                <a:solidFill>
                  <a:srgbClr val="A61C00"/>
                </a:solidFill>
                <a:latin typeface="Times New Roman"/>
                <a:ea typeface="Times New Roman"/>
                <a:cs typeface="Times New Roman"/>
                <a:sym typeface="Times New Roman"/>
              </a:rPr>
              <a:t>: Fatal Crash</a:t>
            </a:r>
            <a:endParaRPr>
              <a:solidFill>
                <a:srgbClr val="A61C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31d63daa52e_4_33"/>
          <p:cNvPicPr preferRelativeResize="0"/>
          <p:nvPr/>
        </p:nvPicPr>
        <p:blipFill rotWithShape="1">
          <a:blip r:embed="rId3">
            <a:alphaModFix/>
          </a:blip>
          <a:srcRect b="0" l="0" r="0" t="0"/>
          <a:stretch/>
        </p:blipFill>
        <p:spPr>
          <a:xfrm>
            <a:off x="463595" y="1595206"/>
            <a:ext cx="3600000" cy="3190800"/>
          </a:xfrm>
          <a:prstGeom prst="rect">
            <a:avLst/>
          </a:prstGeom>
          <a:noFill/>
          <a:ln>
            <a:noFill/>
          </a:ln>
        </p:spPr>
      </p:pic>
      <p:pic>
        <p:nvPicPr>
          <p:cNvPr id="360" name="Google Shape;360;g31d63daa52e_4_33"/>
          <p:cNvPicPr preferRelativeResize="0"/>
          <p:nvPr/>
        </p:nvPicPr>
        <p:blipFill rotWithShape="1">
          <a:blip r:embed="rId4">
            <a:alphaModFix/>
          </a:blip>
          <a:srcRect b="0" l="0" r="0" t="0"/>
          <a:stretch/>
        </p:blipFill>
        <p:spPr>
          <a:xfrm>
            <a:off x="4284745" y="1595206"/>
            <a:ext cx="3600000" cy="3190800"/>
          </a:xfrm>
          <a:prstGeom prst="rect">
            <a:avLst/>
          </a:prstGeom>
          <a:noFill/>
          <a:ln>
            <a:noFill/>
          </a:ln>
        </p:spPr>
      </p:pic>
      <p:pic>
        <p:nvPicPr>
          <p:cNvPr id="361" name="Google Shape;361;g31d63daa52e_4_33"/>
          <p:cNvPicPr preferRelativeResize="0"/>
          <p:nvPr/>
        </p:nvPicPr>
        <p:blipFill rotWithShape="1">
          <a:blip r:embed="rId5">
            <a:alphaModFix/>
          </a:blip>
          <a:srcRect b="0" l="0" r="0" t="0"/>
          <a:stretch/>
        </p:blipFill>
        <p:spPr>
          <a:xfrm>
            <a:off x="8105896" y="1595206"/>
            <a:ext cx="3600000" cy="3190800"/>
          </a:xfrm>
          <a:prstGeom prst="rect">
            <a:avLst/>
          </a:prstGeom>
          <a:noFill/>
          <a:ln>
            <a:noFill/>
          </a:ln>
        </p:spPr>
      </p:pic>
      <p:sp>
        <p:nvSpPr>
          <p:cNvPr id="362" name="Google Shape;362;g31d63daa52e_4_33"/>
          <p:cNvSpPr txBox="1"/>
          <p:nvPr/>
        </p:nvSpPr>
        <p:spPr>
          <a:xfrm>
            <a:off x="1740055" y="3190657"/>
            <a:ext cx="1047000" cy="50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667">
                <a:solidFill>
                  <a:srgbClr val="FFFFFF"/>
                </a:solidFill>
                <a:latin typeface="Georgia"/>
                <a:ea typeface="Georgia"/>
                <a:cs typeface="Georgia"/>
                <a:sym typeface="Georgia"/>
              </a:rPr>
              <a:t>52%</a:t>
            </a:r>
            <a:endParaRPr b="1" sz="2667">
              <a:solidFill>
                <a:srgbClr val="FFFFFF"/>
              </a:solidFill>
              <a:latin typeface="Georgia"/>
              <a:ea typeface="Georgia"/>
              <a:cs typeface="Georgia"/>
              <a:sym typeface="Georgia"/>
            </a:endParaRPr>
          </a:p>
        </p:txBody>
      </p:sp>
      <p:sp>
        <p:nvSpPr>
          <p:cNvPr id="363" name="Google Shape;363;g31d63daa52e_4_33"/>
          <p:cNvSpPr txBox="1"/>
          <p:nvPr/>
        </p:nvSpPr>
        <p:spPr>
          <a:xfrm>
            <a:off x="5561206" y="3190657"/>
            <a:ext cx="1047000" cy="50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667">
                <a:solidFill>
                  <a:srgbClr val="FFFFFF"/>
                </a:solidFill>
                <a:latin typeface="Georgia"/>
                <a:ea typeface="Georgia"/>
                <a:cs typeface="Georgia"/>
                <a:sym typeface="Georgia"/>
              </a:rPr>
              <a:t>52%</a:t>
            </a:r>
            <a:endParaRPr b="1" sz="2667">
              <a:solidFill>
                <a:srgbClr val="FFFFFF"/>
              </a:solidFill>
              <a:latin typeface="Georgia"/>
              <a:ea typeface="Georgia"/>
              <a:cs typeface="Georgia"/>
              <a:sym typeface="Georgia"/>
            </a:endParaRPr>
          </a:p>
        </p:txBody>
      </p:sp>
      <p:sp>
        <p:nvSpPr>
          <p:cNvPr id="364" name="Google Shape;364;g31d63daa52e_4_33"/>
          <p:cNvSpPr txBox="1"/>
          <p:nvPr/>
        </p:nvSpPr>
        <p:spPr>
          <a:xfrm>
            <a:off x="9382357" y="3189653"/>
            <a:ext cx="1047000" cy="50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667">
                <a:solidFill>
                  <a:srgbClr val="FFFFFF"/>
                </a:solidFill>
                <a:latin typeface="Georgia"/>
                <a:ea typeface="Georgia"/>
                <a:cs typeface="Georgia"/>
                <a:sym typeface="Georgia"/>
              </a:rPr>
              <a:t>53%</a:t>
            </a:r>
            <a:endParaRPr b="1" sz="2667">
              <a:solidFill>
                <a:srgbClr val="FFFFFF"/>
              </a:solidFill>
              <a:latin typeface="Georgia"/>
              <a:ea typeface="Georgia"/>
              <a:cs typeface="Georgia"/>
              <a:sym typeface="Georgia"/>
            </a:endParaRPr>
          </a:p>
        </p:txBody>
      </p:sp>
      <p:sp>
        <p:nvSpPr>
          <p:cNvPr id="365" name="Google Shape;365;g31d63daa52e_4_33"/>
          <p:cNvSpPr txBox="1"/>
          <p:nvPr/>
        </p:nvSpPr>
        <p:spPr>
          <a:xfrm>
            <a:off x="268605" y="243840"/>
            <a:ext cx="7376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00000"/>
                </a:solidFill>
                <a:latin typeface="Times New Roman"/>
                <a:ea typeface="Times New Roman"/>
                <a:cs typeface="Times New Roman"/>
                <a:sym typeface="Times New Roman"/>
              </a:rPr>
              <a:t>Results of the Bagging Model</a:t>
            </a:r>
            <a:endParaRPr/>
          </a:p>
        </p:txBody>
      </p:sp>
      <p:sp>
        <p:nvSpPr>
          <p:cNvPr id="366" name="Google Shape;366;g31d63daa52e_4_33"/>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Evaluation – Bagging with n_estimators=10 and random_state=1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1d63daa52e_4_48"/>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00000"/>
                </a:solidFill>
                <a:latin typeface="Times New Roman"/>
                <a:ea typeface="Times New Roman"/>
                <a:cs typeface="Times New Roman"/>
                <a:sym typeface="Times New Roman"/>
              </a:rPr>
              <a:t>Bootstrap Aggregating (Bagging)</a:t>
            </a:r>
            <a:endParaRPr/>
          </a:p>
        </p:txBody>
      </p:sp>
      <p:cxnSp>
        <p:nvCxnSpPr>
          <p:cNvPr id="373" name="Google Shape;373;g31d63daa52e_4_48"/>
          <p:cNvCxnSpPr/>
          <p:nvPr/>
        </p:nvCxnSpPr>
        <p:spPr>
          <a:xfrm>
            <a:off x="401321" y="1632888"/>
            <a:ext cx="6924900" cy="0"/>
          </a:xfrm>
          <a:prstGeom prst="straightConnector1">
            <a:avLst/>
          </a:prstGeom>
          <a:noFill/>
          <a:ln cap="flat" cmpd="sng" w="12700">
            <a:solidFill>
              <a:srgbClr val="BFBFBF"/>
            </a:solidFill>
            <a:prstDash val="solid"/>
            <a:miter lim="800000"/>
            <a:headEnd len="sm" w="sm" type="none"/>
            <a:tailEnd len="sm" w="sm" type="none"/>
          </a:ln>
        </p:spPr>
      </p:cxnSp>
      <p:cxnSp>
        <p:nvCxnSpPr>
          <p:cNvPr id="374" name="Google Shape;374;g31d63daa52e_4_48"/>
          <p:cNvCxnSpPr/>
          <p:nvPr/>
        </p:nvCxnSpPr>
        <p:spPr>
          <a:xfrm>
            <a:off x="7881621" y="1619341"/>
            <a:ext cx="3829500" cy="13500"/>
          </a:xfrm>
          <a:prstGeom prst="straightConnector1">
            <a:avLst/>
          </a:prstGeom>
          <a:noFill/>
          <a:ln cap="flat" cmpd="sng" w="12700">
            <a:solidFill>
              <a:srgbClr val="BFBFBF"/>
            </a:solidFill>
            <a:prstDash val="solid"/>
            <a:miter lim="800000"/>
            <a:headEnd len="sm" w="sm" type="none"/>
            <a:tailEnd len="sm" w="sm" type="none"/>
          </a:ln>
        </p:spPr>
      </p:cxnSp>
      <p:sp>
        <p:nvSpPr>
          <p:cNvPr id="375" name="Google Shape;375;g31d63daa52e_4_48"/>
          <p:cNvSpPr txBox="1"/>
          <p:nvPr/>
        </p:nvSpPr>
        <p:spPr>
          <a:xfrm>
            <a:off x="7760547" y="1230279"/>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Insights</a:t>
            </a:r>
            <a:endParaRPr/>
          </a:p>
        </p:txBody>
      </p:sp>
      <p:sp>
        <p:nvSpPr>
          <p:cNvPr id="376" name="Google Shape;376;g31d63daa52e_4_48"/>
          <p:cNvSpPr txBox="1"/>
          <p:nvPr/>
        </p:nvSpPr>
        <p:spPr>
          <a:xfrm>
            <a:off x="306705" y="1254289"/>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Confusion Matrix</a:t>
            </a:r>
            <a:endParaRPr/>
          </a:p>
        </p:txBody>
      </p:sp>
      <p:sp>
        <p:nvSpPr>
          <p:cNvPr id="377" name="Google Shape;377;g31d63daa52e_4_48"/>
          <p:cNvSpPr txBox="1"/>
          <p:nvPr/>
        </p:nvSpPr>
        <p:spPr>
          <a:xfrm>
            <a:off x="7760546" y="1746342"/>
            <a:ext cx="4021500" cy="4433100"/>
          </a:xfrm>
          <a:prstGeom prst="rect">
            <a:avLst/>
          </a:prstGeom>
          <a:noFill/>
          <a:ln>
            <a:noFill/>
          </a:ln>
        </p:spPr>
        <p:txBody>
          <a:bodyPr anchorCtr="0" anchor="t" bIns="60950" lIns="121900" spcFirstLastPara="1" rIns="121900" wrap="square" tIns="60950">
            <a:spAutoFit/>
          </a:bodyPr>
          <a:lstStyle/>
          <a:p>
            <a:pPr indent="-380989" lvl="0" marL="380989" marR="0" rtl="0" algn="l">
              <a:lnSpc>
                <a:spcPct val="150000"/>
              </a:lnSpc>
              <a:spcBef>
                <a:spcPts val="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Fatal Crashes: </a:t>
            </a:r>
            <a:r>
              <a:rPr lang="en" sz="1600">
                <a:solidFill>
                  <a:srgbClr val="000000"/>
                </a:solidFill>
                <a:latin typeface="Times New Roman"/>
                <a:ea typeface="Times New Roman"/>
                <a:cs typeface="Times New Roman"/>
                <a:sym typeface="Times New Roman"/>
              </a:rPr>
              <a:t>The model struggles significantly with identifying fatal crashes</a:t>
            </a:r>
            <a:endParaRPr/>
          </a:p>
          <a:p>
            <a:pPr indent="-380989" lvl="0" marL="380989" marR="0" rtl="0" algn="l">
              <a:lnSpc>
                <a:spcPct val="150000"/>
              </a:lnSpc>
              <a:spcBef>
                <a:spcPts val="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Injury Crashes:</a:t>
            </a:r>
            <a:r>
              <a:rPr lang="en" sz="1600">
                <a:solidFill>
                  <a:srgbClr val="000000"/>
                </a:solidFill>
                <a:latin typeface="Times New Roman"/>
                <a:ea typeface="Times New Roman"/>
                <a:cs typeface="Times New Roman"/>
                <a:sym typeface="Times New Roman"/>
              </a:rPr>
              <a:t> the model has </a:t>
            </a:r>
            <a:r>
              <a:rPr b="1" lang="en" sz="1600">
                <a:solidFill>
                  <a:srgbClr val="000000"/>
                </a:solidFill>
                <a:latin typeface="Times New Roman"/>
                <a:ea typeface="Times New Roman"/>
                <a:cs typeface="Times New Roman"/>
                <a:sym typeface="Times New Roman"/>
              </a:rPr>
              <a:t>overlapping features </a:t>
            </a:r>
            <a:r>
              <a:rPr lang="en" sz="1600">
                <a:solidFill>
                  <a:srgbClr val="000000"/>
                </a:solidFill>
                <a:latin typeface="Times New Roman"/>
                <a:ea typeface="Times New Roman"/>
                <a:cs typeface="Times New Roman"/>
                <a:sym typeface="Times New Roman"/>
              </a:rPr>
              <a:t>between "Injury Crashes" and "Property Damage Crashes," reducing its classification performance.</a:t>
            </a:r>
            <a:endParaRPr/>
          </a:p>
          <a:p>
            <a:pPr indent="-380989" lvl="0" marL="380989" marR="0" rtl="0" algn="l">
              <a:lnSpc>
                <a:spcPct val="150000"/>
              </a:lnSpc>
              <a:spcBef>
                <a:spcPts val="0"/>
              </a:spcBef>
              <a:spcAft>
                <a:spcPts val="0"/>
              </a:spcAft>
              <a:buClr>
                <a:srgbClr val="000000"/>
              </a:buClr>
              <a:buSzPts val="1600"/>
              <a:buFont typeface="Arial"/>
              <a:buChar char="•"/>
            </a:pPr>
            <a:r>
              <a:rPr b="1" lang="en" sz="1600">
                <a:solidFill>
                  <a:srgbClr val="000000"/>
                </a:solidFill>
                <a:latin typeface="Times New Roman"/>
                <a:ea typeface="Times New Roman"/>
                <a:cs typeface="Times New Roman"/>
                <a:sym typeface="Times New Roman"/>
              </a:rPr>
              <a:t>Property Damage Crashes :</a:t>
            </a:r>
            <a:r>
              <a:rPr lang="en" sz="1600">
                <a:solidFill>
                  <a:srgbClr val="000000"/>
                </a:solidFill>
                <a:latin typeface="Times New Roman"/>
                <a:ea typeface="Times New Roman"/>
                <a:cs typeface="Times New Roman"/>
                <a:sym typeface="Times New Roman"/>
              </a:rPr>
              <a:t> while the model performs decently for this class, there is still considerable confusion with the "Injury Crashes" class</a:t>
            </a:r>
            <a:endParaRPr/>
          </a:p>
        </p:txBody>
      </p:sp>
      <p:sp>
        <p:nvSpPr>
          <p:cNvPr id="378" name="Google Shape;378;g31d63daa52e_4_48"/>
          <p:cNvSpPr txBox="1"/>
          <p:nvPr/>
        </p:nvSpPr>
        <p:spPr>
          <a:xfrm>
            <a:off x="2359998" y="1732059"/>
            <a:ext cx="3753300" cy="328200"/>
          </a:xfrm>
          <a:prstGeom prst="rect">
            <a:avLst/>
          </a:prstGeom>
          <a:noFill/>
          <a:ln>
            <a:noFill/>
          </a:ln>
        </p:spPr>
        <p:txBody>
          <a:bodyPr anchorCtr="0" anchor="t" bIns="60950" lIns="121900" spcFirstLastPara="1" rIns="121900" wrap="square" tIns="60950">
            <a:spAutoFit/>
          </a:bodyPr>
          <a:lstStyle/>
          <a:p>
            <a:pPr indent="0" lvl="0" marL="0" marR="0" rtl="0" algn="l">
              <a:lnSpc>
                <a:spcPct val="150000"/>
              </a:lnSpc>
              <a:spcBef>
                <a:spcPts val="0"/>
              </a:spcBef>
              <a:spcAft>
                <a:spcPts val="0"/>
              </a:spcAft>
              <a:buNone/>
            </a:pPr>
            <a:r>
              <a:rPr lang="en" sz="1333">
                <a:solidFill>
                  <a:srgbClr val="000000"/>
                </a:solidFill>
                <a:latin typeface="Times New Roman"/>
                <a:ea typeface="Times New Roman"/>
                <a:cs typeface="Times New Roman"/>
                <a:sym typeface="Times New Roman"/>
              </a:rPr>
              <a:t>The confusion matrix of the Bagging model</a:t>
            </a:r>
            <a:endParaRPr>
              <a:latin typeface="Times New Roman"/>
              <a:ea typeface="Times New Roman"/>
              <a:cs typeface="Times New Roman"/>
              <a:sym typeface="Times New Roman"/>
            </a:endParaRPr>
          </a:p>
        </p:txBody>
      </p:sp>
      <p:pic>
        <p:nvPicPr>
          <p:cNvPr id="379" name="Google Shape;379;g31d63daa52e_4_48"/>
          <p:cNvPicPr preferRelativeResize="0"/>
          <p:nvPr/>
        </p:nvPicPr>
        <p:blipFill rotWithShape="1">
          <a:blip r:embed="rId3">
            <a:alphaModFix/>
          </a:blip>
          <a:srcRect b="0" l="0" r="0" t="0"/>
          <a:stretch/>
        </p:blipFill>
        <p:spPr>
          <a:xfrm>
            <a:off x="409905" y="2198229"/>
            <a:ext cx="6347211" cy="4054535"/>
          </a:xfrm>
          <a:prstGeom prst="rect">
            <a:avLst/>
          </a:prstGeom>
          <a:noFill/>
          <a:ln>
            <a:noFill/>
          </a:ln>
        </p:spPr>
      </p:pic>
      <p:sp>
        <p:nvSpPr>
          <p:cNvPr id="380" name="Google Shape;380;g31d63daa52e_4_48"/>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Bagging struggles significantly with identifying fatal crashes.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1d5db97f25_2_76"/>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AdaBoost(Adaptive Boosting) </a:t>
            </a:r>
            <a:endParaRPr b="1" sz="2400">
              <a:latin typeface="Times New Roman"/>
              <a:ea typeface="Times New Roman"/>
              <a:cs typeface="Times New Roman"/>
              <a:sym typeface="Times New Roman"/>
            </a:endParaRPr>
          </a:p>
        </p:txBody>
      </p:sp>
      <p:sp>
        <p:nvSpPr>
          <p:cNvPr id="387" name="Google Shape;387;g31d5db97f25_2_76"/>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Ensemble</a:t>
            </a:r>
            <a:r>
              <a:rPr lang="en" sz="1700">
                <a:solidFill>
                  <a:srgbClr val="595959"/>
                </a:solidFill>
                <a:latin typeface="Times New Roman"/>
                <a:ea typeface="Times New Roman"/>
                <a:cs typeface="Times New Roman"/>
                <a:sym typeface="Times New Roman"/>
              </a:rPr>
              <a:t> Learning Boosting Algorithm</a:t>
            </a:r>
            <a:endParaRPr/>
          </a:p>
        </p:txBody>
      </p:sp>
      <p:grpSp>
        <p:nvGrpSpPr>
          <p:cNvPr id="388" name="Google Shape;388;g31d5db97f25_2_76"/>
          <p:cNvGrpSpPr/>
          <p:nvPr/>
        </p:nvGrpSpPr>
        <p:grpSpPr>
          <a:xfrm>
            <a:off x="268600" y="1330075"/>
            <a:ext cx="11389200" cy="667800"/>
            <a:chOff x="268600" y="1234150"/>
            <a:chExt cx="11389200" cy="667800"/>
          </a:xfrm>
        </p:grpSpPr>
        <p:sp>
          <p:nvSpPr>
            <p:cNvPr id="389" name="Google Shape;389;g31d5db97f25_2_76"/>
            <p:cNvSpPr/>
            <p:nvPr/>
          </p:nvSpPr>
          <p:spPr>
            <a:xfrm>
              <a:off x="1975600" y="1234150"/>
              <a:ext cx="9682200" cy="6678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AdaBoost is an </a:t>
              </a:r>
              <a:r>
                <a:rPr b="1" lang="en" sz="1300">
                  <a:latin typeface="Times New Roman"/>
                  <a:ea typeface="Times New Roman"/>
                  <a:cs typeface="Times New Roman"/>
                  <a:sym typeface="Times New Roman"/>
                </a:rPr>
                <a:t>ensemble learning technique</a:t>
              </a:r>
              <a:r>
                <a:rPr lang="en" sz="1300">
                  <a:latin typeface="Times New Roman"/>
                  <a:ea typeface="Times New Roman"/>
                  <a:cs typeface="Times New Roman"/>
                  <a:sym typeface="Times New Roman"/>
                </a:rPr>
                <a:t> that combines multiple "weak learners" into a single "strong learner" to create a model with better predictive performance.</a:t>
              </a:r>
              <a:endParaRPr sz="1300">
                <a:latin typeface="Times New Roman"/>
                <a:ea typeface="Times New Roman"/>
                <a:cs typeface="Times New Roman"/>
                <a:sym typeface="Times New Roman"/>
              </a:endParaRPr>
            </a:p>
          </p:txBody>
        </p:sp>
        <p:sp>
          <p:nvSpPr>
            <p:cNvPr id="390" name="Google Shape;390;g31d5db97f25_2_76"/>
            <p:cNvSpPr/>
            <p:nvPr/>
          </p:nvSpPr>
          <p:spPr>
            <a:xfrm>
              <a:off x="268600" y="1234150"/>
              <a:ext cx="1707000" cy="6678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What is AdaBoost?</a:t>
              </a:r>
              <a:endParaRPr b="1" sz="1351">
                <a:solidFill>
                  <a:schemeClr val="dk1"/>
                </a:solidFill>
                <a:latin typeface="Times New Roman"/>
                <a:ea typeface="Times New Roman"/>
                <a:cs typeface="Times New Roman"/>
                <a:sym typeface="Times New Roman"/>
              </a:endParaRPr>
            </a:p>
          </p:txBody>
        </p:sp>
      </p:grpSp>
      <p:sp>
        <p:nvSpPr>
          <p:cNvPr id="391" name="Google Shape;391;g31d5db97f25_2_76"/>
          <p:cNvSpPr/>
          <p:nvPr/>
        </p:nvSpPr>
        <p:spPr>
          <a:xfrm>
            <a:off x="1973075" y="211040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300">
                <a:latin typeface="Times New Roman"/>
                <a:ea typeface="Times New Roman"/>
                <a:cs typeface="Times New Roman"/>
                <a:sym typeface="Times New Roman"/>
              </a:rPr>
              <a:t>Boosting</a:t>
            </a:r>
            <a:r>
              <a:rPr lang="en" sz="1300">
                <a:latin typeface="Times New Roman"/>
                <a:ea typeface="Times New Roman"/>
                <a:cs typeface="Times New Roman"/>
                <a:sym typeface="Times New Roman"/>
              </a:rPr>
              <a:t>: Sequentially training weak learners, where each learner focuses more on the examples that were previously misclassified.</a:t>
            </a:r>
            <a:endParaRPr sz="13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latin typeface="Times New Roman"/>
                <a:ea typeface="Times New Roman"/>
                <a:cs typeface="Times New Roman"/>
                <a:sym typeface="Times New Roman"/>
              </a:rPr>
              <a:t>Adaptive</a:t>
            </a:r>
            <a:r>
              <a:rPr lang="en" sz="1300">
                <a:latin typeface="Times New Roman"/>
                <a:ea typeface="Times New Roman"/>
                <a:cs typeface="Times New Roman"/>
                <a:sym typeface="Times New Roman"/>
              </a:rPr>
              <a:t>: Iterative training process. The weights of incorrectly classified examples are increased a</a:t>
            </a:r>
            <a:r>
              <a:rPr lang="en" sz="1300">
                <a:solidFill>
                  <a:schemeClr val="dk1"/>
                </a:solidFill>
                <a:latin typeface="Times New Roman"/>
                <a:ea typeface="Times New Roman"/>
                <a:cs typeface="Times New Roman"/>
                <a:sym typeface="Times New Roman"/>
              </a:rPr>
              <a:t>t each iteration.</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dk1"/>
                </a:solidFill>
                <a:latin typeface="Times New Roman"/>
                <a:ea typeface="Times New Roman"/>
                <a:cs typeface="Times New Roman"/>
                <a:sym typeface="Times New Roman"/>
              </a:rPr>
              <a:t>Weight Assignment</a:t>
            </a:r>
            <a:r>
              <a:rPr lang="en" sz="1300">
                <a:solidFill>
                  <a:schemeClr val="dk1"/>
                </a:solidFill>
                <a:latin typeface="Times New Roman"/>
                <a:ea typeface="Times New Roman"/>
                <a:cs typeface="Times New Roman"/>
                <a:sym typeface="Times New Roman"/>
              </a:rPr>
              <a:t>: AdaBoost assigns weights to each training instance. After each iteration, the weights of misclassified instances are increased so that the next weak learner pays more attention to them.</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dk1"/>
                </a:solidFill>
                <a:latin typeface="Times New Roman"/>
                <a:ea typeface="Times New Roman"/>
                <a:cs typeface="Times New Roman"/>
                <a:sym typeface="Times New Roman"/>
              </a:rPr>
              <a:t>Final Prediction</a:t>
            </a:r>
            <a:r>
              <a:rPr lang="en" sz="1300">
                <a:solidFill>
                  <a:schemeClr val="dk1"/>
                </a:solidFill>
                <a:latin typeface="Times New Roman"/>
                <a:ea typeface="Times New Roman"/>
                <a:cs typeface="Times New Roman"/>
                <a:sym typeface="Times New Roman"/>
              </a:rPr>
              <a:t>: based on a weighted vote of all the weak learners.</a:t>
            </a:r>
            <a:endParaRPr sz="1300">
              <a:solidFill>
                <a:schemeClr val="dk1"/>
              </a:solidFill>
              <a:latin typeface="Times New Roman"/>
              <a:ea typeface="Times New Roman"/>
              <a:cs typeface="Times New Roman"/>
              <a:sym typeface="Times New Roman"/>
            </a:endParaRPr>
          </a:p>
        </p:txBody>
      </p:sp>
      <p:sp>
        <p:nvSpPr>
          <p:cNvPr id="392" name="Google Shape;392;g31d5db97f25_2_76"/>
          <p:cNvSpPr/>
          <p:nvPr/>
        </p:nvSpPr>
        <p:spPr>
          <a:xfrm>
            <a:off x="266075" y="211040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Key Characteristics</a:t>
            </a:r>
            <a:endParaRPr b="1" sz="1351">
              <a:solidFill>
                <a:schemeClr val="dk1"/>
              </a:solidFill>
              <a:latin typeface="Times New Roman"/>
              <a:ea typeface="Times New Roman"/>
              <a:cs typeface="Times New Roman"/>
              <a:sym typeface="Times New Roman"/>
            </a:endParaRPr>
          </a:p>
        </p:txBody>
      </p:sp>
      <p:grpSp>
        <p:nvGrpSpPr>
          <p:cNvPr id="393" name="Google Shape;393;g31d5db97f25_2_76"/>
          <p:cNvGrpSpPr/>
          <p:nvPr/>
        </p:nvGrpSpPr>
        <p:grpSpPr>
          <a:xfrm>
            <a:off x="268600" y="4117145"/>
            <a:ext cx="11389200" cy="762283"/>
            <a:chOff x="266075" y="4877950"/>
            <a:chExt cx="11389200" cy="1821900"/>
          </a:xfrm>
        </p:grpSpPr>
        <p:sp>
          <p:nvSpPr>
            <p:cNvPr id="394" name="Google Shape;394;g31d5db97f25_2_76"/>
            <p:cNvSpPr/>
            <p:nvPr/>
          </p:nvSpPr>
          <p:spPr>
            <a:xfrm>
              <a:off x="1973075" y="487795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Initialize weights 	   Train weak learner</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Evaluate weak learner</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Update weights</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Repeat</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Combine weak learners</a:t>
              </a:r>
              <a:endParaRPr sz="1300">
                <a:latin typeface="Times New Roman"/>
                <a:ea typeface="Times New Roman"/>
                <a:cs typeface="Times New Roman"/>
                <a:sym typeface="Times New Roman"/>
              </a:endParaRPr>
            </a:p>
          </p:txBody>
        </p:sp>
        <p:sp>
          <p:nvSpPr>
            <p:cNvPr id="395" name="Google Shape;395;g31d5db97f25_2_76"/>
            <p:cNvSpPr/>
            <p:nvPr/>
          </p:nvSpPr>
          <p:spPr>
            <a:xfrm>
              <a:off x="266075" y="487795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Training Steps</a:t>
              </a:r>
              <a:endParaRPr b="1" sz="1351">
                <a:solidFill>
                  <a:schemeClr val="dk1"/>
                </a:solidFill>
                <a:latin typeface="Times New Roman"/>
                <a:ea typeface="Times New Roman"/>
                <a:cs typeface="Times New Roman"/>
                <a:sym typeface="Times New Roman"/>
              </a:endParaRPr>
            </a:p>
          </p:txBody>
        </p:sp>
        <p:cxnSp>
          <p:nvCxnSpPr>
            <p:cNvPr id="396" name="Google Shape;396;g31d5db97f25_2_76"/>
            <p:cNvCxnSpPr/>
            <p:nvPr/>
          </p:nvCxnSpPr>
          <p:spPr>
            <a:xfrm>
              <a:off x="3301475" y="5802975"/>
              <a:ext cx="171300" cy="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g31d5db97f25_2_76"/>
            <p:cNvCxnSpPr/>
            <p:nvPr/>
          </p:nvCxnSpPr>
          <p:spPr>
            <a:xfrm flipH="1" rot="10800000">
              <a:off x="4933575" y="5800875"/>
              <a:ext cx="202800" cy="21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g31d5db97f25_2_76"/>
            <p:cNvCxnSpPr/>
            <p:nvPr/>
          </p:nvCxnSpPr>
          <p:spPr>
            <a:xfrm>
              <a:off x="6850400" y="5802975"/>
              <a:ext cx="199800" cy="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g31d5db97f25_2_76"/>
            <p:cNvCxnSpPr/>
            <p:nvPr/>
          </p:nvCxnSpPr>
          <p:spPr>
            <a:xfrm>
              <a:off x="8268475" y="5802975"/>
              <a:ext cx="212400" cy="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g31d5db97f25_2_76"/>
            <p:cNvCxnSpPr/>
            <p:nvPr/>
          </p:nvCxnSpPr>
          <p:spPr>
            <a:xfrm>
              <a:off x="9167175" y="5802975"/>
              <a:ext cx="209400" cy="0"/>
            </a:xfrm>
            <a:prstGeom prst="straightConnector1">
              <a:avLst/>
            </a:prstGeom>
            <a:noFill/>
            <a:ln cap="flat" cmpd="sng" w="9525">
              <a:solidFill>
                <a:schemeClr val="dk2"/>
              </a:solidFill>
              <a:prstDash val="solid"/>
              <a:round/>
              <a:headEnd len="med" w="med" type="none"/>
              <a:tailEnd len="med" w="med" type="triangle"/>
            </a:ln>
          </p:spPr>
        </p:cxnSp>
      </p:grpSp>
      <p:grpSp>
        <p:nvGrpSpPr>
          <p:cNvPr id="401" name="Google Shape;401;g31d5db97f25_2_76"/>
          <p:cNvGrpSpPr/>
          <p:nvPr/>
        </p:nvGrpSpPr>
        <p:grpSpPr>
          <a:xfrm>
            <a:off x="268600" y="5064253"/>
            <a:ext cx="11389200" cy="1504525"/>
            <a:chOff x="266075" y="4877950"/>
            <a:chExt cx="11389200" cy="1821900"/>
          </a:xfrm>
        </p:grpSpPr>
        <p:sp>
          <p:nvSpPr>
            <p:cNvPr id="402" name="Google Shape;402;g31d5db97f25_2_76"/>
            <p:cNvSpPr/>
            <p:nvPr/>
          </p:nvSpPr>
          <p:spPr>
            <a:xfrm>
              <a:off x="1973075" y="487795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Pros</a:t>
              </a:r>
              <a:endParaRPr b="1"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Works well with many types of weak learners, especially decision trees.</a:t>
              </a:r>
              <a:endParaRPr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Can reduce bias and variance in predictions.</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Cons</a:t>
              </a:r>
              <a:endParaRPr b="1"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Sensitive to noisy data and outliers because it assigns higher weights to difficult examples, which might include noise.</a:t>
              </a:r>
              <a:endParaRPr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Can overfit if not tuned properly.</a:t>
              </a:r>
              <a:endParaRPr sz="1300">
                <a:latin typeface="Times New Roman"/>
                <a:ea typeface="Times New Roman"/>
                <a:cs typeface="Times New Roman"/>
                <a:sym typeface="Times New Roman"/>
              </a:endParaRPr>
            </a:p>
          </p:txBody>
        </p:sp>
        <p:sp>
          <p:nvSpPr>
            <p:cNvPr id="403" name="Google Shape;403;g31d5db97f25_2_76"/>
            <p:cNvSpPr/>
            <p:nvPr/>
          </p:nvSpPr>
          <p:spPr>
            <a:xfrm>
              <a:off x="266075" y="487795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Pros and Cons</a:t>
              </a:r>
              <a:endParaRPr b="1" sz="1351">
                <a:solidFill>
                  <a:schemeClr val="dk1"/>
                </a:solidFill>
                <a:latin typeface="Times New Roman"/>
                <a:ea typeface="Times New Roman"/>
                <a:cs typeface="Times New Roman"/>
                <a:sym typeface="Times New Roman"/>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1d5db97f25_2_149"/>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AdaBoost - Model Training</a:t>
            </a:r>
            <a:endParaRPr b="1" sz="2400">
              <a:latin typeface="Times New Roman"/>
              <a:ea typeface="Times New Roman"/>
              <a:cs typeface="Times New Roman"/>
              <a:sym typeface="Times New Roman"/>
            </a:endParaRPr>
          </a:p>
        </p:txBody>
      </p:sp>
      <p:sp>
        <p:nvSpPr>
          <p:cNvPr id="410" name="Google Shape;410;g31d5db97f25_2_149"/>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With Cross Validation and Fine Tuning</a:t>
            </a:r>
            <a:endParaRPr/>
          </a:p>
        </p:txBody>
      </p:sp>
      <p:sp>
        <p:nvSpPr>
          <p:cNvPr id="411" name="Google Shape;411;g31d5db97f25_2_149"/>
          <p:cNvSpPr/>
          <p:nvPr/>
        </p:nvSpPr>
        <p:spPr>
          <a:xfrm>
            <a:off x="695875" y="3004975"/>
            <a:ext cx="1398600" cy="866700"/>
          </a:xfrm>
          <a:prstGeom prst="roundRect">
            <a:avLst>
              <a:gd fmla="val 16667" name="adj"/>
            </a:avLst>
          </a:prstGeom>
          <a:solidFill>
            <a:srgbClr val="E1E6E9"/>
          </a:solidFill>
          <a:ln cap="flat" cmpd="sng" w="9525">
            <a:solidFill>
              <a:srgbClr val="97AD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Apply SMOTE on train data</a:t>
            </a:r>
            <a:endParaRPr>
              <a:latin typeface="Times New Roman"/>
              <a:ea typeface="Times New Roman"/>
              <a:cs typeface="Times New Roman"/>
              <a:sym typeface="Times New Roman"/>
            </a:endParaRPr>
          </a:p>
        </p:txBody>
      </p:sp>
      <p:sp>
        <p:nvSpPr>
          <p:cNvPr id="412" name="Google Shape;412;g31d5db97f25_2_149"/>
          <p:cNvSpPr/>
          <p:nvPr/>
        </p:nvSpPr>
        <p:spPr>
          <a:xfrm>
            <a:off x="2676050" y="3004975"/>
            <a:ext cx="1521000" cy="866700"/>
          </a:xfrm>
          <a:prstGeom prst="roundRect">
            <a:avLst>
              <a:gd fmla="val 16667" name="adj"/>
            </a:avLst>
          </a:prstGeom>
          <a:solidFill>
            <a:srgbClr val="E1E6E9"/>
          </a:solidFill>
          <a:ln cap="flat" cmpd="sng" w="9525">
            <a:solidFill>
              <a:srgbClr val="97AD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Find Best Parameters</a:t>
            </a:r>
            <a:endParaRPr>
              <a:latin typeface="Times New Roman"/>
              <a:ea typeface="Times New Roman"/>
              <a:cs typeface="Times New Roman"/>
              <a:sym typeface="Times New Roman"/>
            </a:endParaRPr>
          </a:p>
        </p:txBody>
      </p:sp>
      <p:sp>
        <p:nvSpPr>
          <p:cNvPr id="413" name="Google Shape;413;g31d5db97f25_2_149"/>
          <p:cNvSpPr/>
          <p:nvPr/>
        </p:nvSpPr>
        <p:spPr>
          <a:xfrm>
            <a:off x="4568375" y="2418200"/>
            <a:ext cx="1248300" cy="354000"/>
          </a:xfrm>
          <a:prstGeom prst="roundRect">
            <a:avLst>
              <a:gd fmla="val 16667" name="adj"/>
            </a:avLst>
          </a:prstGeom>
          <a:solidFill>
            <a:srgbClr val="E1E6E9"/>
          </a:solidFill>
          <a:ln cap="flat" cmpd="sng" w="9525">
            <a:solidFill>
              <a:srgbClr val="97AD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Coarse Search </a:t>
            </a:r>
            <a:endParaRPr>
              <a:latin typeface="Times New Roman"/>
              <a:ea typeface="Times New Roman"/>
              <a:cs typeface="Times New Roman"/>
              <a:sym typeface="Times New Roman"/>
            </a:endParaRPr>
          </a:p>
        </p:txBody>
      </p:sp>
      <p:sp>
        <p:nvSpPr>
          <p:cNvPr id="414" name="Google Shape;414;g31d5db97f25_2_149"/>
          <p:cNvSpPr txBox="1"/>
          <p:nvPr/>
        </p:nvSpPr>
        <p:spPr>
          <a:xfrm>
            <a:off x="5893950" y="1943000"/>
            <a:ext cx="3366000" cy="1304400"/>
          </a:xfrm>
          <a:prstGeom prst="rect">
            <a:avLst/>
          </a:prstGeom>
          <a:noFill/>
          <a:ln>
            <a:noFill/>
          </a:ln>
        </p:spPr>
        <p:txBody>
          <a:bodyPr anchorCtr="0" anchor="t" bIns="91425" lIns="91425" spcFirstLastPara="1" rIns="91425" wrap="square" tIns="91425">
            <a:noAutofit/>
          </a:bodyPr>
          <a:lstStyle/>
          <a:p>
            <a:pPr indent="-304800" lvl="0" marL="4572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Perform a coarse grid or random search for hyperparameters on the train.</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fewer cross-validation folds</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Identify the most promising parameter ranges.</a:t>
            </a:r>
            <a:endParaRPr sz="1200">
              <a:solidFill>
                <a:schemeClr val="dk1"/>
              </a:solidFill>
              <a:latin typeface="Times New Roman"/>
              <a:ea typeface="Times New Roman"/>
              <a:cs typeface="Times New Roman"/>
              <a:sym typeface="Times New Roman"/>
            </a:endParaRPr>
          </a:p>
        </p:txBody>
      </p:sp>
      <p:sp>
        <p:nvSpPr>
          <p:cNvPr id="415" name="Google Shape;415;g31d5db97f25_2_149"/>
          <p:cNvSpPr/>
          <p:nvPr/>
        </p:nvSpPr>
        <p:spPr>
          <a:xfrm>
            <a:off x="4568375" y="4275000"/>
            <a:ext cx="1248300" cy="354000"/>
          </a:xfrm>
          <a:prstGeom prst="roundRect">
            <a:avLst>
              <a:gd fmla="val 16667" name="adj"/>
            </a:avLst>
          </a:prstGeom>
          <a:solidFill>
            <a:srgbClr val="E1E6E9"/>
          </a:solidFill>
          <a:ln cap="flat" cmpd="sng" w="9525">
            <a:solidFill>
              <a:srgbClr val="97AD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Refine Search</a:t>
            </a:r>
            <a:endParaRPr>
              <a:latin typeface="Times New Roman"/>
              <a:ea typeface="Times New Roman"/>
              <a:cs typeface="Times New Roman"/>
              <a:sym typeface="Times New Roman"/>
            </a:endParaRPr>
          </a:p>
        </p:txBody>
      </p:sp>
      <p:sp>
        <p:nvSpPr>
          <p:cNvPr id="416" name="Google Shape;416;g31d5db97f25_2_149"/>
          <p:cNvSpPr txBox="1"/>
          <p:nvPr/>
        </p:nvSpPr>
        <p:spPr>
          <a:xfrm>
            <a:off x="5893950" y="3799800"/>
            <a:ext cx="3262800" cy="1304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the best parameters from the coarse search as the starting point.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Define a finer grid around the promising ranges.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1000"/>
              </a:spcBef>
              <a:spcAft>
                <a:spcPts val="100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Perform grid or random search on the full dataset and increase folds number.</a:t>
            </a:r>
            <a:endParaRPr sz="1200">
              <a:solidFill>
                <a:schemeClr val="dk1"/>
              </a:solidFill>
              <a:latin typeface="Times New Roman"/>
              <a:ea typeface="Times New Roman"/>
              <a:cs typeface="Times New Roman"/>
              <a:sym typeface="Times New Roman"/>
            </a:endParaRPr>
          </a:p>
        </p:txBody>
      </p:sp>
      <p:sp>
        <p:nvSpPr>
          <p:cNvPr id="417" name="Google Shape;417;g31d5db97f25_2_149"/>
          <p:cNvSpPr/>
          <p:nvPr/>
        </p:nvSpPr>
        <p:spPr>
          <a:xfrm>
            <a:off x="9755700" y="3040975"/>
            <a:ext cx="1580700" cy="794700"/>
          </a:xfrm>
          <a:prstGeom prst="roundRect">
            <a:avLst>
              <a:gd fmla="val 16667" name="adj"/>
            </a:avLst>
          </a:prstGeom>
          <a:solidFill>
            <a:srgbClr val="E1E6E9"/>
          </a:solidFill>
          <a:ln cap="flat" cmpd="sng" w="9525">
            <a:solidFill>
              <a:srgbClr val="97AD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Train using best parameters</a:t>
            </a:r>
            <a:endParaRPr>
              <a:latin typeface="Times New Roman"/>
              <a:ea typeface="Times New Roman"/>
              <a:cs typeface="Times New Roman"/>
              <a:sym typeface="Times New Roman"/>
            </a:endParaRPr>
          </a:p>
        </p:txBody>
      </p:sp>
      <p:cxnSp>
        <p:nvCxnSpPr>
          <p:cNvPr id="418" name="Google Shape;418;g31d5db97f25_2_149"/>
          <p:cNvCxnSpPr>
            <a:stCxn id="411" idx="3"/>
            <a:endCxn id="412" idx="1"/>
          </p:cNvCxnSpPr>
          <p:nvPr/>
        </p:nvCxnSpPr>
        <p:spPr>
          <a:xfrm>
            <a:off x="2094475" y="3438325"/>
            <a:ext cx="581700" cy="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g31d5db97f25_2_149"/>
          <p:cNvCxnSpPr>
            <a:stCxn id="412" idx="3"/>
            <a:endCxn id="413" idx="1"/>
          </p:cNvCxnSpPr>
          <p:nvPr/>
        </p:nvCxnSpPr>
        <p:spPr>
          <a:xfrm flipH="1" rot="10800000">
            <a:off x="4197050" y="2595325"/>
            <a:ext cx="371400" cy="843000"/>
          </a:xfrm>
          <a:prstGeom prst="curvedConnector3">
            <a:avLst>
              <a:gd fmla="val 49990" name="adj1"/>
            </a:avLst>
          </a:prstGeom>
          <a:noFill/>
          <a:ln cap="flat" cmpd="sng" w="9525">
            <a:solidFill>
              <a:schemeClr val="dk2"/>
            </a:solidFill>
            <a:prstDash val="solid"/>
            <a:round/>
            <a:headEnd len="med" w="med" type="none"/>
            <a:tailEnd len="med" w="med" type="none"/>
          </a:ln>
        </p:spPr>
      </p:cxnSp>
      <p:cxnSp>
        <p:nvCxnSpPr>
          <p:cNvPr id="420" name="Google Shape;420;g31d5db97f25_2_149"/>
          <p:cNvCxnSpPr>
            <a:stCxn id="412" idx="3"/>
            <a:endCxn id="415" idx="1"/>
          </p:cNvCxnSpPr>
          <p:nvPr/>
        </p:nvCxnSpPr>
        <p:spPr>
          <a:xfrm>
            <a:off x="4197050" y="3438325"/>
            <a:ext cx="371400" cy="1013700"/>
          </a:xfrm>
          <a:prstGeom prst="curvedConnector3">
            <a:avLst>
              <a:gd fmla="val 49990" name="adj1"/>
            </a:avLst>
          </a:prstGeom>
          <a:noFill/>
          <a:ln cap="flat" cmpd="sng" w="9525">
            <a:solidFill>
              <a:schemeClr val="dk2"/>
            </a:solidFill>
            <a:prstDash val="solid"/>
            <a:round/>
            <a:headEnd len="med" w="med" type="none"/>
            <a:tailEnd len="med" w="med" type="none"/>
          </a:ln>
        </p:spPr>
      </p:cxnSp>
      <p:cxnSp>
        <p:nvCxnSpPr>
          <p:cNvPr id="421" name="Google Shape;421;g31d5db97f25_2_149"/>
          <p:cNvCxnSpPr/>
          <p:nvPr/>
        </p:nvCxnSpPr>
        <p:spPr>
          <a:xfrm>
            <a:off x="5998975" y="2138300"/>
            <a:ext cx="0" cy="1252800"/>
          </a:xfrm>
          <a:prstGeom prst="straightConnector1">
            <a:avLst/>
          </a:prstGeom>
          <a:noFill/>
          <a:ln cap="flat" cmpd="sng" w="76200">
            <a:solidFill>
              <a:srgbClr val="C6D4E2"/>
            </a:solidFill>
            <a:prstDash val="solid"/>
            <a:round/>
            <a:headEnd len="med" w="med" type="none"/>
            <a:tailEnd len="med" w="med" type="none"/>
          </a:ln>
        </p:spPr>
      </p:cxnSp>
      <p:cxnSp>
        <p:nvCxnSpPr>
          <p:cNvPr id="422" name="Google Shape;422;g31d5db97f25_2_149"/>
          <p:cNvCxnSpPr/>
          <p:nvPr/>
        </p:nvCxnSpPr>
        <p:spPr>
          <a:xfrm>
            <a:off x="5998975" y="3854550"/>
            <a:ext cx="0" cy="1441800"/>
          </a:xfrm>
          <a:prstGeom prst="straightConnector1">
            <a:avLst/>
          </a:prstGeom>
          <a:noFill/>
          <a:ln cap="flat" cmpd="sng" w="76200">
            <a:solidFill>
              <a:srgbClr val="C6D4E2"/>
            </a:solidFill>
            <a:prstDash val="solid"/>
            <a:round/>
            <a:headEnd len="med" w="med" type="none"/>
            <a:tailEnd len="med" w="med" type="none"/>
          </a:ln>
        </p:spPr>
      </p:cxnSp>
      <p:cxnSp>
        <p:nvCxnSpPr>
          <p:cNvPr id="423" name="Google Shape;423;g31d5db97f25_2_149"/>
          <p:cNvCxnSpPr/>
          <p:nvPr/>
        </p:nvCxnSpPr>
        <p:spPr>
          <a:xfrm>
            <a:off x="9156750" y="3429000"/>
            <a:ext cx="581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1d5db97f25_2_89"/>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AdaBoost - Performance</a:t>
            </a:r>
            <a:endParaRPr/>
          </a:p>
        </p:txBody>
      </p:sp>
      <p:cxnSp>
        <p:nvCxnSpPr>
          <p:cNvPr id="430" name="Google Shape;430;g31d5db97f25_2_89"/>
          <p:cNvCxnSpPr/>
          <p:nvPr/>
        </p:nvCxnSpPr>
        <p:spPr>
          <a:xfrm>
            <a:off x="401321" y="1632888"/>
            <a:ext cx="5143500" cy="0"/>
          </a:xfrm>
          <a:prstGeom prst="straightConnector1">
            <a:avLst/>
          </a:prstGeom>
          <a:noFill/>
          <a:ln cap="flat" cmpd="sng" w="12700">
            <a:solidFill>
              <a:srgbClr val="BFBFBF"/>
            </a:solidFill>
            <a:prstDash val="solid"/>
            <a:miter lim="800000"/>
            <a:headEnd len="sm" w="sm" type="none"/>
            <a:tailEnd len="sm" w="sm" type="none"/>
          </a:ln>
        </p:spPr>
      </p:cxnSp>
      <p:sp>
        <p:nvSpPr>
          <p:cNvPr id="431" name="Google Shape;431;g31d5db97f25_2_89"/>
          <p:cNvSpPr txBox="1"/>
          <p:nvPr/>
        </p:nvSpPr>
        <p:spPr>
          <a:xfrm>
            <a:off x="6101700" y="1242925"/>
            <a:ext cx="37347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Test Recall Score</a:t>
            </a:r>
            <a:endParaRPr/>
          </a:p>
        </p:txBody>
      </p:sp>
      <p:sp>
        <p:nvSpPr>
          <p:cNvPr id="432" name="Google Shape;432;g31d5db97f25_2_89"/>
          <p:cNvSpPr txBox="1"/>
          <p:nvPr/>
        </p:nvSpPr>
        <p:spPr>
          <a:xfrm>
            <a:off x="306705" y="1254289"/>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Confusion Matrix</a:t>
            </a:r>
            <a:endParaRPr/>
          </a:p>
        </p:txBody>
      </p:sp>
      <p:sp>
        <p:nvSpPr>
          <p:cNvPr id="433" name="Google Shape;433;g31d5db97f25_2_89"/>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Not performing well</a:t>
            </a:r>
            <a:r>
              <a:rPr lang="en" sz="1700">
                <a:solidFill>
                  <a:srgbClr val="595959"/>
                </a:solidFill>
                <a:latin typeface="Times New Roman"/>
                <a:ea typeface="Times New Roman"/>
                <a:cs typeface="Times New Roman"/>
                <a:sym typeface="Times New Roman"/>
              </a:rPr>
              <a:t> with identifying fatal crashes.</a:t>
            </a:r>
            <a:endParaRPr/>
          </a:p>
        </p:txBody>
      </p:sp>
      <p:pic>
        <p:nvPicPr>
          <p:cNvPr id="434" name="Google Shape;434;g31d5db97f25_2_89"/>
          <p:cNvPicPr preferRelativeResize="0"/>
          <p:nvPr/>
        </p:nvPicPr>
        <p:blipFill rotWithShape="1">
          <a:blip r:embed="rId3">
            <a:alphaModFix/>
          </a:blip>
          <a:srcRect b="0" l="0" r="12869" t="5802"/>
          <a:stretch/>
        </p:blipFill>
        <p:spPr>
          <a:xfrm>
            <a:off x="205775" y="2222000"/>
            <a:ext cx="4788251" cy="3553100"/>
          </a:xfrm>
          <a:prstGeom prst="rect">
            <a:avLst/>
          </a:prstGeom>
          <a:noFill/>
          <a:ln>
            <a:noFill/>
          </a:ln>
        </p:spPr>
      </p:pic>
      <p:cxnSp>
        <p:nvCxnSpPr>
          <p:cNvPr id="435" name="Google Shape;435;g31d5db97f25_2_89"/>
          <p:cNvCxnSpPr/>
          <p:nvPr/>
        </p:nvCxnSpPr>
        <p:spPr>
          <a:xfrm>
            <a:off x="6193796" y="1632888"/>
            <a:ext cx="5143500" cy="0"/>
          </a:xfrm>
          <a:prstGeom prst="straightConnector1">
            <a:avLst/>
          </a:prstGeom>
          <a:noFill/>
          <a:ln cap="flat" cmpd="sng" w="12700">
            <a:solidFill>
              <a:srgbClr val="BFBFBF"/>
            </a:solidFill>
            <a:prstDash val="solid"/>
            <a:miter lim="800000"/>
            <a:headEnd len="sm" w="sm" type="none"/>
            <a:tailEnd len="sm" w="sm" type="none"/>
          </a:ln>
        </p:spPr>
      </p:cxnSp>
      <p:pic>
        <p:nvPicPr>
          <p:cNvPr id="436" name="Google Shape;436;g31d5db97f25_2_89"/>
          <p:cNvPicPr preferRelativeResize="0"/>
          <p:nvPr/>
        </p:nvPicPr>
        <p:blipFill>
          <a:blip r:embed="rId4">
            <a:alphaModFix amt="79000"/>
          </a:blip>
          <a:stretch>
            <a:fillRect/>
          </a:stretch>
        </p:blipFill>
        <p:spPr>
          <a:xfrm>
            <a:off x="6101700" y="1907475"/>
            <a:ext cx="1398100" cy="3895649"/>
          </a:xfrm>
          <a:prstGeom prst="rect">
            <a:avLst/>
          </a:prstGeom>
          <a:noFill/>
          <a:ln>
            <a:noFill/>
          </a:ln>
        </p:spPr>
      </p:pic>
      <p:sp>
        <p:nvSpPr>
          <p:cNvPr id="437" name="Google Shape;437;g31d5db97f25_2_89"/>
          <p:cNvSpPr txBox="1"/>
          <p:nvPr/>
        </p:nvSpPr>
        <p:spPr>
          <a:xfrm>
            <a:off x="7770825" y="2206675"/>
            <a:ext cx="3478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61% of actual </a:t>
            </a:r>
            <a:r>
              <a:rPr b="1" lang="en">
                <a:solidFill>
                  <a:srgbClr val="567394"/>
                </a:solidFill>
                <a:latin typeface="Lexend"/>
                <a:ea typeface="Lexend"/>
                <a:cs typeface="Lexend"/>
                <a:sym typeface="Lexend"/>
              </a:rPr>
              <a:t>Property Damage Crash</a:t>
            </a:r>
            <a:r>
              <a:rPr lang="en">
                <a:solidFill>
                  <a:srgbClr val="567394"/>
                </a:solidFill>
                <a:latin typeface="Lexend"/>
                <a:ea typeface="Lexend"/>
                <a:cs typeface="Lexend"/>
                <a:sym typeface="Lexend"/>
              </a:rPr>
              <a:t> are correctly predicted.</a:t>
            </a:r>
            <a:endParaRPr>
              <a:solidFill>
                <a:srgbClr val="567394"/>
              </a:solidFill>
              <a:latin typeface="Lexend"/>
              <a:ea typeface="Lexend"/>
              <a:cs typeface="Lexend"/>
              <a:sym typeface="Lexend"/>
            </a:endParaRPr>
          </a:p>
        </p:txBody>
      </p:sp>
      <p:sp>
        <p:nvSpPr>
          <p:cNvPr id="438" name="Google Shape;438;g31d5db97f25_2_89"/>
          <p:cNvSpPr txBox="1"/>
          <p:nvPr/>
        </p:nvSpPr>
        <p:spPr>
          <a:xfrm>
            <a:off x="7770825" y="3528750"/>
            <a:ext cx="3478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47% of actual </a:t>
            </a:r>
            <a:r>
              <a:rPr b="1" lang="en">
                <a:solidFill>
                  <a:srgbClr val="567394"/>
                </a:solidFill>
                <a:latin typeface="Lexend"/>
                <a:ea typeface="Lexend"/>
                <a:cs typeface="Lexend"/>
                <a:sym typeface="Lexend"/>
              </a:rPr>
              <a:t>Injury Crash</a:t>
            </a:r>
            <a:r>
              <a:rPr lang="en">
                <a:solidFill>
                  <a:srgbClr val="567394"/>
                </a:solidFill>
                <a:latin typeface="Lexend"/>
                <a:ea typeface="Lexend"/>
                <a:cs typeface="Lexend"/>
                <a:sym typeface="Lexend"/>
              </a:rPr>
              <a:t> are correctly predicted.</a:t>
            </a:r>
            <a:endParaRPr>
              <a:solidFill>
                <a:srgbClr val="567394"/>
              </a:solidFill>
              <a:latin typeface="Lexend"/>
              <a:ea typeface="Lexend"/>
              <a:cs typeface="Lexend"/>
              <a:sym typeface="Lexend"/>
            </a:endParaRPr>
          </a:p>
        </p:txBody>
      </p:sp>
      <p:sp>
        <p:nvSpPr>
          <p:cNvPr id="439" name="Google Shape;439;g31d5db97f25_2_89"/>
          <p:cNvSpPr txBox="1"/>
          <p:nvPr/>
        </p:nvSpPr>
        <p:spPr>
          <a:xfrm>
            <a:off x="7770825" y="4936625"/>
            <a:ext cx="3478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Only 24% of actual </a:t>
            </a:r>
            <a:r>
              <a:rPr b="1" lang="en">
                <a:solidFill>
                  <a:srgbClr val="567394"/>
                </a:solidFill>
                <a:latin typeface="Lexend"/>
                <a:ea typeface="Lexend"/>
                <a:cs typeface="Lexend"/>
                <a:sym typeface="Lexend"/>
              </a:rPr>
              <a:t>Fatal Crash</a:t>
            </a:r>
            <a:r>
              <a:rPr lang="en">
                <a:solidFill>
                  <a:srgbClr val="567394"/>
                </a:solidFill>
                <a:latin typeface="Lexend"/>
                <a:ea typeface="Lexend"/>
                <a:cs typeface="Lexend"/>
                <a:sym typeface="Lexend"/>
              </a:rPr>
              <a:t> are correctly predicted.</a:t>
            </a:r>
            <a:endParaRPr>
              <a:solidFill>
                <a:srgbClr val="567394"/>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31d5db97f25_2_215"/>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XG</a:t>
            </a:r>
            <a:r>
              <a:rPr b="1" lang="en" sz="2400">
                <a:latin typeface="Times New Roman"/>
                <a:ea typeface="Times New Roman"/>
                <a:cs typeface="Times New Roman"/>
                <a:sym typeface="Times New Roman"/>
              </a:rPr>
              <a:t>Boost(</a:t>
            </a:r>
            <a:r>
              <a:rPr b="1" lang="en" sz="2400">
                <a:latin typeface="Times New Roman"/>
                <a:ea typeface="Times New Roman"/>
                <a:cs typeface="Times New Roman"/>
                <a:sym typeface="Times New Roman"/>
              </a:rPr>
              <a:t>eXtreme Gradient Boosting</a:t>
            </a:r>
            <a:r>
              <a:rPr b="1" lang="en" sz="2400">
                <a:latin typeface="Times New Roman"/>
                <a:ea typeface="Times New Roman"/>
                <a:cs typeface="Times New Roman"/>
                <a:sym typeface="Times New Roman"/>
              </a:rPr>
              <a:t>) </a:t>
            </a:r>
            <a:endParaRPr b="1" sz="2400">
              <a:latin typeface="Times New Roman"/>
              <a:ea typeface="Times New Roman"/>
              <a:cs typeface="Times New Roman"/>
              <a:sym typeface="Times New Roman"/>
            </a:endParaRPr>
          </a:p>
        </p:txBody>
      </p:sp>
      <p:sp>
        <p:nvSpPr>
          <p:cNvPr id="446" name="Google Shape;446;g31d5db97f25_2_215"/>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Supervised Machine Learning</a:t>
            </a:r>
            <a:r>
              <a:rPr lang="en" sz="1700">
                <a:solidFill>
                  <a:srgbClr val="595959"/>
                </a:solidFill>
                <a:latin typeface="Times New Roman"/>
                <a:ea typeface="Times New Roman"/>
                <a:cs typeface="Times New Roman"/>
                <a:sym typeface="Times New Roman"/>
              </a:rPr>
              <a:t> Algorithm</a:t>
            </a:r>
            <a:endParaRPr/>
          </a:p>
        </p:txBody>
      </p:sp>
      <p:grpSp>
        <p:nvGrpSpPr>
          <p:cNvPr id="447" name="Google Shape;447;g31d5db97f25_2_215"/>
          <p:cNvGrpSpPr/>
          <p:nvPr/>
        </p:nvGrpSpPr>
        <p:grpSpPr>
          <a:xfrm>
            <a:off x="268600" y="1330075"/>
            <a:ext cx="11389200" cy="667800"/>
            <a:chOff x="268600" y="1234150"/>
            <a:chExt cx="11389200" cy="667800"/>
          </a:xfrm>
        </p:grpSpPr>
        <p:sp>
          <p:nvSpPr>
            <p:cNvPr id="448" name="Google Shape;448;g31d5db97f25_2_215"/>
            <p:cNvSpPr/>
            <p:nvPr/>
          </p:nvSpPr>
          <p:spPr>
            <a:xfrm>
              <a:off x="1975600" y="1234150"/>
              <a:ext cx="9682200" cy="6678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XGBoost</a:t>
              </a:r>
              <a:r>
                <a:rPr lang="en" sz="1300">
                  <a:latin typeface="Times New Roman"/>
                  <a:ea typeface="Times New Roman"/>
                  <a:cs typeface="Times New Roman"/>
                  <a:sym typeface="Times New Roman"/>
                </a:rPr>
                <a:t> is </a:t>
              </a:r>
              <a:r>
                <a:rPr lang="en" sz="1300">
                  <a:latin typeface="Times New Roman"/>
                  <a:ea typeface="Times New Roman"/>
                  <a:cs typeface="Times New Roman"/>
                  <a:sym typeface="Times New Roman"/>
                </a:rPr>
                <a:t>based on the </a:t>
              </a:r>
              <a:r>
                <a:rPr b="1" lang="en" sz="1300">
                  <a:latin typeface="Times New Roman"/>
                  <a:ea typeface="Times New Roman"/>
                  <a:cs typeface="Times New Roman"/>
                  <a:sym typeface="Times New Roman"/>
                </a:rPr>
                <a:t>gradient boosting framework</a:t>
              </a:r>
              <a:r>
                <a:rPr lang="en" sz="1300">
                  <a:latin typeface="Times New Roman"/>
                  <a:ea typeface="Times New Roman"/>
                  <a:cs typeface="Times New Roman"/>
                  <a:sym typeface="Times New Roman"/>
                </a:rPr>
                <a:t> and widely used for both regression and classification tasks.</a:t>
              </a:r>
              <a:endParaRPr sz="1300">
                <a:latin typeface="Times New Roman"/>
                <a:ea typeface="Times New Roman"/>
                <a:cs typeface="Times New Roman"/>
                <a:sym typeface="Times New Roman"/>
              </a:endParaRPr>
            </a:p>
          </p:txBody>
        </p:sp>
        <p:sp>
          <p:nvSpPr>
            <p:cNvPr id="449" name="Google Shape;449;g31d5db97f25_2_215"/>
            <p:cNvSpPr/>
            <p:nvPr/>
          </p:nvSpPr>
          <p:spPr>
            <a:xfrm>
              <a:off x="268600" y="1234150"/>
              <a:ext cx="1707000" cy="6678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What is </a:t>
              </a:r>
              <a:r>
                <a:rPr b="1" lang="en" sz="1351">
                  <a:solidFill>
                    <a:schemeClr val="dk1"/>
                  </a:solidFill>
                  <a:latin typeface="Times New Roman"/>
                  <a:ea typeface="Times New Roman"/>
                  <a:cs typeface="Times New Roman"/>
                  <a:sym typeface="Times New Roman"/>
                </a:rPr>
                <a:t>XGBoost</a:t>
              </a:r>
              <a:r>
                <a:rPr b="1" lang="en" sz="1351">
                  <a:solidFill>
                    <a:schemeClr val="dk1"/>
                  </a:solidFill>
                  <a:latin typeface="Times New Roman"/>
                  <a:ea typeface="Times New Roman"/>
                  <a:cs typeface="Times New Roman"/>
                  <a:sym typeface="Times New Roman"/>
                </a:rPr>
                <a:t>?</a:t>
              </a:r>
              <a:endParaRPr b="1" sz="1351">
                <a:solidFill>
                  <a:schemeClr val="dk1"/>
                </a:solidFill>
                <a:latin typeface="Times New Roman"/>
                <a:ea typeface="Times New Roman"/>
                <a:cs typeface="Times New Roman"/>
                <a:sym typeface="Times New Roman"/>
              </a:endParaRPr>
            </a:p>
          </p:txBody>
        </p:sp>
      </p:grpSp>
      <p:sp>
        <p:nvSpPr>
          <p:cNvPr id="450" name="Google Shape;450;g31d5db97f25_2_215"/>
          <p:cNvSpPr/>
          <p:nvPr/>
        </p:nvSpPr>
        <p:spPr>
          <a:xfrm>
            <a:off x="1973075" y="211040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300">
                <a:latin typeface="Times New Roman"/>
                <a:ea typeface="Times New Roman"/>
                <a:cs typeface="Times New Roman"/>
                <a:sym typeface="Times New Roman"/>
              </a:rPr>
              <a:t>Ensemble</a:t>
            </a:r>
            <a:r>
              <a:rPr lang="en" sz="1300">
                <a:latin typeface="Times New Roman"/>
                <a:ea typeface="Times New Roman"/>
                <a:cs typeface="Times New Roman"/>
                <a:sym typeface="Times New Roman"/>
              </a:rPr>
              <a:t>: </a:t>
            </a:r>
            <a:r>
              <a:rPr lang="en" sz="1300">
                <a:latin typeface="Times New Roman"/>
                <a:ea typeface="Times New Roman"/>
                <a:cs typeface="Times New Roman"/>
                <a:sym typeface="Times New Roman"/>
              </a:rPr>
              <a:t>XGBoost builds an ensemble of decision trees in a sequential manner.</a:t>
            </a:r>
            <a:endParaRPr sz="13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Each tree attempts to correct the errors made by the previous ones by minimizing a loss function through gradient descent.</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dk1"/>
                </a:solidFill>
                <a:latin typeface="Times New Roman"/>
                <a:ea typeface="Times New Roman"/>
                <a:cs typeface="Times New Roman"/>
                <a:sym typeface="Times New Roman"/>
              </a:rPr>
              <a:t>Parallel Computing</a:t>
            </a:r>
            <a:r>
              <a:rPr lang="en" sz="13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supports parallelization, which makes it much faster than traditional gradient boosting implementations.</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dk1"/>
                </a:solidFill>
                <a:latin typeface="Times New Roman"/>
                <a:ea typeface="Times New Roman"/>
                <a:cs typeface="Times New Roman"/>
                <a:sym typeface="Times New Roman"/>
              </a:rPr>
              <a:t>Sparsity Awareness</a:t>
            </a:r>
            <a:r>
              <a:rPr lang="en" sz="13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handle missing values and sparse data efficiently.</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dk1"/>
                </a:solidFill>
                <a:latin typeface="Times New Roman"/>
                <a:ea typeface="Times New Roman"/>
                <a:cs typeface="Times New Roman"/>
                <a:sym typeface="Times New Roman"/>
              </a:rPr>
              <a:t>Pruning</a:t>
            </a:r>
            <a:r>
              <a:rPr lang="en" sz="1300">
                <a:solidFill>
                  <a:schemeClr val="dk1"/>
                </a:solidFill>
                <a:latin typeface="Times New Roman"/>
                <a:ea typeface="Times New Roman"/>
                <a:cs typeface="Times New Roman"/>
                <a:sym typeface="Times New Roman"/>
              </a:rPr>
              <a:t>: control tree growth and implements a process called "tree pruning" to avoid overfitting.</a:t>
            </a:r>
            <a:endParaRPr sz="1300">
              <a:solidFill>
                <a:schemeClr val="dk1"/>
              </a:solidFill>
              <a:latin typeface="Times New Roman"/>
              <a:ea typeface="Times New Roman"/>
              <a:cs typeface="Times New Roman"/>
              <a:sym typeface="Times New Roman"/>
            </a:endParaRPr>
          </a:p>
        </p:txBody>
      </p:sp>
      <p:sp>
        <p:nvSpPr>
          <p:cNvPr id="451" name="Google Shape;451;g31d5db97f25_2_215"/>
          <p:cNvSpPr/>
          <p:nvPr/>
        </p:nvSpPr>
        <p:spPr>
          <a:xfrm>
            <a:off x="266075" y="211040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Key Characteristics</a:t>
            </a:r>
            <a:endParaRPr b="1" sz="1351">
              <a:solidFill>
                <a:schemeClr val="dk1"/>
              </a:solidFill>
              <a:latin typeface="Times New Roman"/>
              <a:ea typeface="Times New Roman"/>
              <a:cs typeface="Times New Roman"/>
              <a:sym typeface="Times New Roman"/>
            </a:endParaRPr>
          </a:p>
        </p:txBody>
      </p:sp>
      <p:grpSp>
        <p:nvGrpSpPr>
          <p:cNvPr id="452" name="Google Shape;452;g31d5db97f25_2_215"/>
          <p:cNvGrpSpPr/>
          <p:nvPr/>
        </p:nvGrpSpPr>
        <p:grpSpPr>
          <a:xfrm>
            <a:off x="268600" y="4117145"/>
            <a:ext cx="11389200" cy="762283"/>
            <a:chOff x="266075" y="4877950"/>
            <a:chExt cx="11389200" cy="1821900"/>
          </a:xfrm>
        </p:grpSpPr>
        <p:sp>
          <p:nvSpPr>
            <p:cNvPr id="453" name="Google Shape;453;g31d5db97f25_2_215"/>
            <p:cNvSpPr/>
            <p:nvPr/>
          </p:nvSpPr>
          <p:spPr>
            <a:xfrm>
              <a:off x="1973075" y="487795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Apply SMOTE</a:t>
              </a:r>
              <a:r>
                <a:rPr lang="en" sz="1300">
                  <a:latin typeface="Times New Roman"/>
                  <a:ea typeface="Times New Roman"/>
                  <a:cs typeface="Times New Roman"/>
                  <a:sym typeface="Times New Roman"/>
                </a:rPr>
                <a:t> 	 Find best parameter using cross validation</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Fit XGBoost Model</a:t>
              </a:r>
              <a:r>
                <a:rPr lang="en" sz="1300">
                  <a:solidFill>
                    <a:schemeClr val="dk1"/>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Evaluate Test Performance</a:t>
              </a:r>
              <a:endParaRPr sz="1300">
                <a:latin typeface="Times New Roman"/>
                <a:ea typeface="Times New Roman"/>
                <a:cs typeface="Times New Roman"/>
                <a:sym typeface="Times New Roman"/>
              </a:endParaRPr>
            </a:p>
          </p:txBody>
        </p:sp>
        <p:sp>
          <p:nvSpPr>
            <p:cNvPr id="454" name="Google Shape;454;g31d5db97f25_2_215"/>
            <p:cNvSpPr/>
            <p:nvPr/>
          </p:nvSpPr>
          <p:spPr>
            <a:xfrm>
              <a:off x="266075" y="487795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Training Steps</a:t>
              </a:r>
              <a:endParaRPr b="1" sz="1351">
                <a:solidFill>
                  <a:schemeClr val="dk1"/>
                </a:solidFill>
                <a:latin typeface="Times New Roman"/>
                <a:ea typeface="Times New Roman"/>
                <a:cs typeface="Times New Roman"/>
                <a:sym typeface="Times New Roman"/>
              </a:endParaRPr>
            </a:p>
          </p:txBody>
        </p:sp>
        <p:cxnSp>
          <p:nvCxnSpPr>
            <p:cNvPr id="455" name="Google Shape;455;g31d5db97f25_2_215"/>
            <p:cNvCxnSpPr/>
            <p:nvPr/>
          </p:nvCxnSpPr>
          <p:spPr>
            <a:xfrm>
              <a:off x="3187350" y="5802975"/>
              <a:ext cx="171300" cy="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g31d5db97f25_2_215"/>
            <p:cNvCxnSpPr/>
            <p:nvPr/>
          </p:nvCxnSpPr>
          <p:spPr>
            <a:xfrm flipH="1" rot="10800000">
              <a:off x="6346950" y="5801921"/>
              <a:ext cx="202800" cy="21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g31d5db97f25_2_215"/>
            <p:cNvCxnSpPr/>
            <p:nvPr/>
          </p:nvCxnSpPr>
          <p:spPr>
            <a:xfrm>
              <a:off x="8039925" y="5788904"/>
              <a:ext cx="199800" cy="0"/>
            </a:xfrm>
            <a:prstGeom prst="straightConnector1">
              <a:avLst/>
            </a:prstGeom>
            <a:noFill/>
            <a:ln cap="flat" cmpd="sng" w="9525">
              <a:solidFill>
                <a:schemeClr val="dk2"/>
              </a:solidFill>
              <a:prstDash val="solid"/>
              <a:round/>
              <a:headEnd len="med" w="med" type="none"/>
              <a:tailEnd len="med" w="med" type="triangle"/>
            </a:ln>
          </p:spPr>
        </p:cxnSp>
      </p:grpSp>
      <p:grpSp>
        <p:nvGrpSpPr>
          <p:cNvPr id="458" name="Google Shape;458;g31d5db97f25_2_215"/>
          <p:cNvGrpSpPr/>
          <p:nvPr/>
        </p:nvGrpSpPr>
        <p:grpSpPr>
          <a:xfrm>
            <a:off x="268600" y="5064253"/>
            <a:ext cx="11389200" cy="1504525"/>
            <a:chOff x="266075" y="4877950"/>
            <a:chExt cx="11389200" cy="1821900"/>
          </a:xfrm>
        </p:grpSpPr>
        <p:sp>
          <p:nvSpPr>
            <p:cNvPr id="459" name="Google Shape;459;g31d5db97f25_2_215"/>
            <p:cNvSpPr/>
            <p:nvPr/>
          </p:nvSpPr>
          <p:spPr>
            <a:xfrm>
              <a:off x="1973075" y="4877950"/>
              <a:ext cx="9682200" cy="1821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Pros</a:t>
              </a:r>
              <a:endParaRPr b="1"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High speed and accuracy compared to other algorithms.</a:t>
              </a:r>
              <a:endParaRPr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Works for both classification and regression tasks and even supports ranking and survival analysis.</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Cons</a:t>
              </a:r>
              <a:endParaRPr b="1"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can overfit on small or noisy datasets if not carefully tuned.</a:t>
              </a:r>
              <a:endParaRPr sz="1300">
                <a:latin typeface="Times New Roman"/>
                <a:ea typeface="Times New Roman"/>
                <a:cs typeface="Times New Roman"/>
                <a:sym typeface="Times New Roman"/>
              </a:endParaRPr>
            </a:p>
            <a:p>
              <a:pPr indent="-279400" lvl="0" marL="457200" rtl="0" algn="l">
                <a:spcBef>
                  <a:spcPts val="0"/>
                </a:spcBef>
                <a:spcAft>
                  <a:spcPts val="0"/>
                </a:spcAft>
                <a:buSzPts val="800"/>
                <a:buFont typeface="Times New Roman"/>
                <a:buChar char="●"/>
              </a:pPr>
              <a:r>
                <a:rPr lang="en" sz="1300">
                  <a:latin typeface="Times New Roman"/>
                  <a:ea typeface="Times New Roman"/>
                  <a:cs typeface="Times New Roman"/>
                  <a:sym typeface="Times New Roman"/>
                </a:rPr>
                <a:t>Long training times for large datasets.</a:t>
              </a:r>
              <a:endParaRPr sz="1300">
                <a:latin typeface="Times New Roman"/>
                <a:ea typeface="Times New Roman"/>
                <a:cs typeface="Times New Roman"/>
                <a:sym typeface="Times New Roman"/>
              </a:endParaRPr>
            </a:p>
          </p:txBody>
        </p:sp>
        <p:sp>
          <p:nvSpPr>
            <p:cNvPr id="460" name="Google Shape;460;g31d5db97f25_2_215"/>
            <p:cNvSpPr/>
            <p:nvPr/>
          </p:nvSpPr>
          <p:spPr>
            <a:xfrm>
              <a:off x="266075" y="4877950"/>
              <a:ext cx="1707000" cy="1821900"/>
            </a:xfrm>
            <a:prstGeom prst="rect">
              <a:avLst/>
            </a:prstGeom>
            <a:solidFill>
              <a:srgbClr val="C6D4E2">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51">
                  <a:solidFill>
                    <a:schemeClr val="dk1"/>
                  </a:solidFill>
                  <a:latin typeface="Times New Roman"/>
                  <a:ea typeface="Times New Roman"/>
                  <a:cs typeface="Times New Roman"/>
                  <a:sym typeface="Times New Roman"/>
                </a:rPr>
                <a:t>Pros and Cons</a:t>
              </a:r>
              <a:endParaRPr b="1" sz="1351">
                <a:solidFill>
                  <a:schemeClr val="dk1"/>
                </a:solidFill>
                <a:latin typeface="Times New Roman"/>
                <a:ea typeface="Times New Roman"/>
                <a:cs typeface="Times New Roman"/>
                <a:sym typeface="Times New Roman"/>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1d5db97f25_2_258"/>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XG</a:t>
            </a:r>
            <a:r>
              <a:rPr b="1" lang="en" sz="2400">
                <a:latin typeface="Times New Roman"/>
                <a:ea typeface="Times New Roman"/>
                <a:cs typeface="Times New Roman"/>
                <a:sym typeface="Times New Roman"/>
              </a:rPr>
              <a:t>Boost - Performance</a:t>
            </a:r>
            <a:endParaRPr/>
          </a:p>
        </p:txBody>
      </p:sp>
      <p:cxnSp>
        <p:nvCxnSpPr>
          <p:cNvPr id="467" name="Google Shape;467;g31d5db97f25_2_258"/>
          <p:cNvCxnSpPr/>
          <p:nvPr/>
        </p:nvCxnSpPr>
        <p:spPr>
          <a:xfrm>
            <a:off x="401321" y="1632888"/>
            <a:ext cx="5143500" cy="0"/>
          </a:xfrm>
          <a:prstGeom prst="straightConnector1">
            <a:avLst/>
          </a:prstGeom>
          <a:noFill/>
          <a:ln cap="flat" cmpd="sng" w="12700">
            <a:solidFill>
              <a:srgbClr val="BFBFBF"/>
            </a:solidFill>
            <a:prstDash val="solid"/>
            <a:miter lim="800000"/>
            <a:headEnd len="sm" w="sm" type="none"/>
            <a:tailEnd len="sm" w="sm" type="none"/>
          </a:ln>
        </p:spPr>
      </p:cxnSp>
      <p:sp>
        <p:nvSpPr>
          <p:cNvPr id="468" name="Google Shape;468;g31d5db97f25_2_258"/>
          <p:cNvSpPr txBox="1"/>
          <p:nvPr/>
        </p:nvSpPr>
        <p:spPr>
          <a:xfrm>
            <a:off x="6101700" y="1242925"/>
            <a:ext cx="37347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Test performance</a:t>
            </a:r>
            <a:endParaRPr/>
          </a:p>
        </p:txBody>
      </p:sp>
      <p:sp>
        <p:nvSpPr>
          <p:cNvPr id="469" name="Google Shape;469;g31d5db97f25_2_258"/>
          <p:cNvSpPr txBox="1"/>
          <p:nvPr/>
        </p:nvSpPr>
        <p:spPr>
          <a:xfrm>
            <a:off x="306705" y="1254289"/>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Confusion Matrix</a:t>
            </a:r>
            <a:endParaRPr/>
          </a:p>
        </p:txBody>
      </p:sp>
      <p:sp>
        <p:nvSpPr>
          <p:cNvPr id="470" name="Google Shape;470;g31d5db97f25_2_258"/>
          <p:cNvSpPr txBox="1"/>
          <p:nvPr/>
        </p:nvSpPr>
        <p:spPr>
          <a:xfrm>
            <a:off x="268605" y="689795"/>
            <a:ext cx="1189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Not performing well with identifying fatal crashes.</a:t>
            </a:r>
            <a:endParaRPr/>
          </a:p>
        </p:txBody>
      </p:sp>
      <p:cxnSp>
        <p:nvCxnSpPr>
          <p:cNvPr id="471" name="Google Shape;471;g31d5db97f25_2_258"/>
          <p:cNvCxnSpPr/>
          <p:nvPr/>
        </p:nvCxnSpPr>
        <p:spPr>
          <a:xfrm>
            <a:off x="6193796" y="1632888"/>
            <a:ext cx="5143500" cy="0"/>
          </a:xfrm>
          <a:prstGeom prst="straightConnector1">
            <a:avLst/>
          </a:prstGeom>
          <a:noFill/>
          <a:ln cap="flat" cmpd="sng" w="12700">
            <a:solidFill>
              <a:srgbClr val="BFBFBF"/>
            </a:solidFill>
            <a:prstDash val="solid"/>
            <a:miter lim="800000"/>
            <a:headEnd len="sm" w="sm" type="none"/>
            <a:tailEnd len="sm" w="sm" type="none"/>
          </a:ln>
        </p:spPr>
      </p:cxnSp>
      <p:sp>
        <p:nvSpPr>
          <p:cNvPr id="472" name="Google Shape;472;g31d5db97f25_2_258"/>
          <p:cNvSpPr txBox="1"/>
          <p:nvPr/>
        </p:nvSpPr>
        <p:spPr>
          <a:xfrm>
            <a:off x="7535375" y="2043450"/>
            <a:ext cx="3478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67394"/>
                </a:solidFill>
                <a:latin typeface="Lexend"/>
                <a:ea typeface="Lexend"/>
                <a:cs typeface="Lexend"/>
                <a:sym typeface="Lexend"/>
              </a:rPr>
              <a:t>Accuracy</a:t>
            </a:r>
            <a:r>
              <a:rPr lang="en">
                <a:solidFill>
                  <a:srgbClr val="567394"/>
                </a:solidFill>
                <a:latin typeface="Lexend"/>
                <a:ea typeface="Lexend"/>
                <a:cs typeface="Lexend"/>
                <a:sym typeface="Lexend"/>
              </a:rPr>
              <a:t>: The model is correct 63% of the time across all classes.</a:t>
            </a:r>
            <a:endParaRPr>
              <a:solidFill>
                <a:srgbClr val="567394"/>
              </a:solidFill>
              <a:latin typeface="Lexend"/>
              <a:ea typeface="Lexend"/>
              <a:cs typeface="Lexend"/>
              <a:sym typeface="Lexend"/>
            </a:endParaRPr>
          </a:p>
        </p:txBody>
      </p:sp>
      <p:sp>
        <p:nvSpPr>
          <p:cNvPr id="473" name="Google Shape;473;g31d5db97f25_2_258"/>
          <p:cNvSpPr txBox="1"/>
          <p:nvPr/>
        </p:nvSpPr>
        <p:spPr>
          <a:xfrm>
            <a:off x="7535375" y="3021300"/>
            <a:ext cx="38850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When </a:t>
            </a:r>
            <a:r>
              <a:rPr lang="en">
                <a:solidFill>
                  <a:srgbClr val="567394"/>
                </a:solidFill>
                <a:latin typeface="Lexend"/>
                <a:ea typeface="Lexend"/>
                <a:cs typeface="Lexend"/>
                <a:sym typeface="Lexend"/>
              </a:rPr>
              <a:t>the model </a:t>
            </a:r>
            <a:r>
              <a:rPr lang="en">
                <a:solidFill>
                  <a:srgbClr val="567394"/>
                </a:solidFill>
                <a:latin typeface="Lexend"/>
                <a:ea typeface="Lexend"/>
                <a:cs typeface="Lexend"/>
                <a:sym typeface="Lexend"/>
              </a:rPr>
              <a:t>predicts </a:t>
            </a:r>
            <a:r>
              <a:rPr b="1" lang="en">
                <a:solidFill>
                  <a:srgbClr val="567394"/>
                </a:solidFill>
                <a:latin typeface="Lexend"/>
                <a:ea typeface="Lexend"/>
                <a:cs typeface="Lexend"/>
                <a:sym typeface="Lexend"/>
              </a:rPr>
              <a:t>Property Damage Crash</a:t>
            </a:r>
            <a:r>
              <a:rPr lang="en">
                <a:solidFill>
                  <a:srgbClr val="567394"/>
                </a:solidFill>
                <a:latin typeface="Lexend"/>
                <a:ea typeface="Lexend"/>
                <a:cs typeface="Lexend"/>
                <a:sym typeface="Lexend"/>
              </a:rPr>
              <a:t>, it is correct 73% of the time.</a:t>
            </a:r>
            <a:endParaRPr>
              <a:solidFill>
                <a:srgbClr val="567394"/>
              </a:solidFill>
              <a:latin typeface="Lexend"/>
              <a:ea typeface="Lexend"/>
              <a:cs typeface="Lexend"/>
              <a:sym typeface="Lexend"/>
            </a:endParaRPr>
          </a:p>
        </p:txBody>
      </p:sp>
      <p:sp>
        <p:nvSpPr>
          <p:cNvPr id="474" name="Google Shape;474;g31d5db97f25_2_258"/>
          <p:cNvSpPr txBox="1"/>
          <p:nvPr/>
        </p:nvSpPr>
        <p:spPr>
          <a:xfrm>
            <a:off x="7535375" y="4243725"/>
            <a:ext cx="3478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When the model predicts </a:t>
            </a:r>
            <a:r>
              <a:rPr b="1" lang="en">
                <a:solidFill>
                  <a:srgbClr val="567394"/>
                </a:solidFill>
                <a:latin typeface="Lexend"/>
                <a:ea typeface="Lexend"/>
                <a:cs typeface="Lexend"/>
                <a:sym typeface="Lexend"/>
              </a:rPr>
              <a:t>Injury Crash</a:t>
            </a:r>
            <a:r>
              <a:rPr lang="en">
                <a:solidFill>
                  <a:srgbClr val="567394"/>
                </a:solidFill>
                <a:latin typeface="Lexend"/>
                <a:ea typeface="Lexend"/>
                <a:cs typeface="Lexend"/>
                <a:sym typeface="Lexend"/>
              </a:rPr>
              <a:t>, it is correct 53% of the time.</a:t>
            </a:r>
            <a:endParaRPr>
              <a:solidFill>
                <a:srgbClr val="567394"/>
              </a:solidFill>
              <a:latin typeface="Lexend"/>
              <a:ea typeface="Lexend"/>
              <a:cs typeface="Lexend"/>
              <a:sym typeface="Lexend"/>
            </a:endParaRPr>
          </a:p>
        </p:txBody>
      </p:sp>
      <p:pic>
        <p:nvPicPr>
          <p:cNvPr id="475" name="Google Shape;475;g31d5db97f25_2_258"/>
          <p:cNvPicPr preferRelativeResize="0"/>
          <p:nvPr/>
        </p:nvPicPr>
        <p:blipFill rotWithShape="1">
          <a:blip r:embed="rId3">
            <a:alphaModFix/>
          </a:blip>
          <a:srcRect b="0" l="0" r="13329" t="5508"/>
          <a:stretch/>
        </p:blipFill>
        <p:spPr>
          <a:xfrm>
            <a:off x="204425" y="2182850"/>
            <a:ext cx="5024026" cy="3759475"/>
          </a:xfrm>
          <a:prstGeom prst="rect">
            <a:avLst/>
          </a:prstGeom>
          <a:noFill/>
          <a:ln>
            <a:noFill/>
          </a:ln>
        </p:spPr>
      </p:pic>
      <p:pic>
        <p:nvPicPr>
          <p:cNvPr id="476" name="Google Shape;476;g31d5db97f25_2_258"/>
          <p:cNvPicPr preferRelativeResize="0"/>
          <p:nvPr/>
        </p:nvPicPr>
        <p:blipFill rotWithShape="1">
          <a:blip r:embed="rId4">
            <a:alphaModFix amt="65000"/>
          </a:blip>
          <a:srcRect b="1045" l="0" r="0" t="286"/>
          <a:stretch/>
        </p:blipFill>
        <p:spPr>
          <a:xfrm>
            <a:off x="6101700" y="1928825"/>
            <a:ext cx="1210453" cy="4167526"/>
          </a:xfrm>
          <a:prstGeom prst="rect">
            <a:avLst/>
          </a:prstGeom>
          <a:noFill/>
          <a:ln>
            <a:noFill/>
          </a:ln>
        </p:spPr>
      </p:pic>
      <p:sp>
        <p:nvSpPr>
          <p:cNvPr id="477" name="Google Shape;477;g31d5db97f25_2_258"/>
          <p:cNvSpPr txBox="1"/>
          <p:nvPr/>
        </p:nvSpPr>
        <p:spPr>
          <a:xfrm>
            <a:off x="7514000" y="5407650"/>
            <a:ext cx="36066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7394"/>
                </a:solidFill>
                <a:latin typeface="Lexend"/>
                <a:ea typeface="Lexend"/>
                <a:cs typeface="Lexend"/>
                <a:sym typeface="Lexend"/>
              </a:rPr>
              <a:t> When the model predicts </a:t>
            </a:r>
            <a:r>
              <a:rPr b="1" lang="en">
                <a:solidFill>
                  <a:srgbClr val="567394"/>
                </a:solidFill>
                <a:latin typeface="Lexend"/>
                <a:ea typeface="Lexend"/>
                <a:cs typeface="Lexend"/>
                <a:sym typeface="Lexend"/>
              </a:rPr>
              <a:t>Fatal Crash</a:t>
            </a:r>
            <a:r>
              <a:rPr lang="en">
                <a:solidFill>
                  <a:srgbClr val="567394"/>
                </a:solidFill>
                <a:latin typeface="Lexend"/>
                <a:ea typeface="Lexend"/>
                <a:cs typeface="Lexend"/>
                <a:sym typeface="Lexend"/>
              </a:rPr>
              <a:t>, it is correct only 16% of the time</a:t>
            </a:r>
            <a:r>
              <a:rPr lang="en">
                <a:solidFill>
                  <a:srgbClr val="567394"/>
                </a:solidFill>
                <a:latin typeface="Lexend"/>
                <a:ea typeface="Lexend"/>
                <a:cs typeface="Lexend"/>
                <a:sym typeface="Lexend"/>
              </a:rPr>
              <a:t>.</a:t>
            </a:r>
            <a:endParaRPr>
              <a:solidFill>
                <a:srgbClr val="567394"/>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1d5db97f25_2_45"/>
          <p:cNvSpPr txBox="1"/>
          <p:nvPr/>
        </p:nvSpPr>
        <p:spPr>
          <a:xfrm>
            <a:off x="344329" y="325755"/>
            <a:ext cx="2891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chemeClr val="dk1"/>
                </a:solidFill>
                <a:latin typeface="Times New Roman"/>
                <a:ea typeface="Times New Roman"/>
                <a:cs typeface="Times New Roman"/>
                <a:sym typeface="Times New Roman"/>
              </a:rPr>
              <a:t>EDA</a:t>
            </a:r>
            <a:endParaRPr b="1" sz="1350">
              <a:solidFill>
                <a:schemeClr val="dk1"/>
              </a:solidFill>
              <a:latin typeface="Times New Roman"/>
              <a:ea typeface="Times New Roman"/>
              <a:cs typeface="Times New Roman"/>
              <a:sym typeface="Times New Roman"/>
            </a:endParaRPr>
          </a:p>
        </p:txBody>
      </p:sp>
      <p:sp>
        <p:nvSpPr>
          <p:cNvPr id="121" name="Google Shape;121;g31d5db97f25_2_45"/>
          <p:cNvSpPr txBox="1"/>
          <p:nvPr/>
        </p:nvSpPr>
        <p:spPr>
          <a:xfrm>
            <a:off x="3423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Numerical Elements</a:t>
            </a:r>
            <a:endParaRPr/>
          </a:p>
        </p:txBody>
      </p:sp>
      <p:pic>
        <p:nvPicPr>
          <p:cNvPr id="122" name="Google Shape;122;g31d5db97f25_2_45"/>
          <p:cNvPicPr preferRelativeResize="0"/>
          <p:nvPr/>
        </p:nvPicPr>
        <p:blipFill>
          <a:blip r:embed="rId3">
            <a:alphaModFix/>
          </a:blip>
          <a:stretch>
            <a:fillRect/>
          </a:stretch>
        </p:blipFill>
        <p:spPr>
          <a:xfrm>
            <a:off x="342350" y="1330075"/>
            <a:ext cx="5499024" cy="4833100"/>
          </a:xfrm>
          <a:prstGeom prst="rect">
            <a:avLst/>
          </a:prstGeom>
          <a:noFill/>
          <a:ln>
            <a:noFill/>
          </a:ln>
        </p:spPr>
      </p:pic>
      <p:pic>
        <p:nvPicPr>
          <p:cNvPr id="123" name="Google Shape;123;g31d5db97f25_2_45"/>
          <p:cNvPicPr preferRelativeResize="0"/>
          <p:nvPr/>
        </p:nvPicPr>
        <p:blipFill>
          <a:blip r:embed="rId4">
            <a:alphaModFix/>
          </a:blip>
          <a:stretch>
            <a:fillRect/>
          </a:stretch>
        </p:blipFill>
        <p:spPr>
          <a:xfrm>
            <a:off x="6180550" y="3746225"/>
            <a:ext cx="5612451" cy="2416950"/>
          </a:xfrm>
          <a:prstGeom prst="rect">
            <a:avLst/>
          </a:prstGeom>
          <a:noFill/>
          <a:ln>
            <a:noFill/>
          </a:ln>
        </p:spPr>
      </p:pic>
      <p:pic>
        <p:nvPicPr>
          <p:cNvPr id="124" name="Google Shape;124;g31d5db97f25_2_45"/>
          <p:cNvPicPr preferRelativeResize="0"/>
          <p:nvPr/>
        </p:nvPicPr>
        <p:blipFill>
          <a:blip r:embed="rId5">
            <a:alphaModFix/>
          </a:blip>
          <a:stretch>
            <a:fillRect/>
          </a:stretch>
        </p:blipFill>
        <p:spPr>
          <a:xfrm>
            <a:off x="8604863" y="1554401"/>
            <a:ext cx="2806313" cy="2191825"/>
          </a:xfrm>
          <a:prstGeom prst="rect">
            <a:avLst/>
          </a:prstGeom>
          <a:noFill/>
          <a:ln>
            <a:noFill/>
          </a:ln>
        </p:spPr>
      </p:pic>
      <p:pic>
        <p:nvPicPr>
          <p:cNvPr id="125" name="Google Shape;125;g31d5db97f25_2_45"/>
          <p:cNvPicPr preferRelativeResize="0"/>
          <p:nvPr/>
        </p:nvPicPr>
        <p:blipFill rotWithShape="1">
          <a:blip r:embed="rId6">
            <a:alphaModFix/>
          </a:blip>
          <a:srcRect b="6803" l="0" r="10281" t="0"/>
          <a:stretch/>
        </p:blipFill>
        <p:spPr>
          <a:xfrm>
            <a:off x="6036725" y="1089838"/>
            <a:ext cx="2457250" cy="2632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1d5db97f25_2_53"/>
          <p:cNvSpPr txBox="1"/>
          <p:nvPr/>
        </p:nvSpPr>
        <p:spPr>
          <a:xfrm>
            <a:off x="344319" y="325750"/>
            <a:ext cx="727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chemeClr val="dk1"/>
                </a:solidFill>
                <a:latin typeface="Times New Roman"/>
                <a:ea typeface="Times New Roman"/>
                <a:cs typeface="Times New Roman"/>
                <a:sym typeface="Times New Roman"/>
              </a:rPr>
              <a:t>EDA</a:t>
            </a:r>
            <a:endParaRPr b="1" sz="1350">
              <a:solidFill>
                <a:schemeClr val="dk1"/>
              </a:solidFill>
              <a:latin typeface="Times New Roman"/>
              <a:ea typeface="Times New Roman"/>
              <a:cs typeface="Times New Roman"/>
              <a:sym typeface="Times New Roman"/>
            </a:endParaRPr>
          </a:p>
        </p:txBody>
      </p:sp>
      <p:sp>
        <p:nvSpPr>
          <p:cNvPr id="132" name="Google Shape;132;g31d5db97f25_2_53"/>
          <p:cNvSpPr txBox="1"/>
          <p:nvPr/>
        </p:nvSpPr>
        <p:spPr>
          <a:xfrm>
            <a:off x="1137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Environment Condition and Driver Behavior</a:t>
            </a:r>
            <a:endParaRPr/>
          </a:p>
        </p:txBody>
      </p:sp>
      <p:pic>
        <p:nvPicPr>
          <p:cNvPr id="133" name="Google Shape;133;g31d5db97f25_2_53"/>
          <p:cNvPicPr preferRelativeResize="0"/>
          <p:nvPr/>
        </p:nvPicPr>
        <p:blipFill>
          <a:blip r:embed="rId3">
            <a:alphaModFix/>
          </a:blip>
          <a:stretch>
            <a:fillRect/>
          </a:stretch>
        </p:blipFill>
        <p:spPr>
          <a:xfrm>
            <a:off x="1651563" y="3923071"/>
            <a:ext cx="2743200" cy="2802102"/>
          </a:xfrm>
          <a:prstGeom prst="rect">
            <a:avLst/>
          </a:prstGeom>
          <a:noFill/>
          <a:ln>
            <a:noFill/>
          </a:ln>
        </p:spPr>
      </p:pic>
      <p:pic>
        <p:nvPicPr>
          <p:cNvPr id="134" name="Google Shape;134;g31d5db97f25_2_53"/>
          <p:cNvPicPr preferRelativeResize="0"/>
          <p:nvPr/>
        </p:nvPicPr>
        <p:blipFill>
          <a:blip r:embed="rId4">
            <a:alphaModFix/>
          </a:blip>
          <a:stretch>
            <a:fillRect/>
          </a:stretch>
        </p:blipFill>
        <p:spPr>
          <a:xfrm>
            <a:off x="4526137" y="1080396"/>
            <a:ext cx="2743200" cy="2828682"/>
          </a:xfrm>
          <a:prstGeom prst="rect">
            <a:avLst/>
          </a:prstGeom>
          <a:noFill/>
          <a:ln>
            <a:noFill/>
          </a:ln>
        </p:spPr>
      </p:pic>
      <p:pic>
        <p:nvPicPr>
          <p:cNvPr id="135" name="Google Shape;135;g31d5db97f25_2_53"/>
          <p:cNvPicPr preferRelativeResize="0"/>
          <p:nvPr/>
        </p:nvPicPr>
        <p:blipFill>
          <a:blip r:embed="rId5">
            <a:alphaModFix amt="90000"/>
          </a:blip>
          <a:stretch>
            <a:fillRect/>
          </a:stretch>
        </p:blipFill>
        <p:spPr>
          <a:xfrm>
            <a:off x="1641288" y="1066400"/>
            <a:ext cx="2772200" cy="2856683"/>
          </a:xfrm>
          <a:prstGeom prst="rect">
            <a:avLst/>
          </a:prstGeom>
          <a:noFill/>
          <a:ln>
            <a:noFill/>
          </a:ln>
        </p:spPr>
      </p:pic>
      <p:pic>
        <p:nvPicPr>
          <p:cNvPr id="136" name="Google Shape;136;g31d5db97f25_2_53"/>
          <p:cNvPicPr preferRelativeResize="0"/>
          <p:nvPr/>
        </p:nvPicPr>
        <p:blipFill>
          <a:blip r:embed="rId6">
            <a:alphaModFix/>
          </a:blip>
          <a:stretch>
            <a:fillRect/>
          </a:stretch>
        </p:blipFill>
        <p:spPr>
          <a:xfrm>
            <a:off x="7479988" y="1093688"/>
            <a:ext cx="2772200" cy="2802101"/>
          </a:xfrm>
          <a:prstGeom prst="rect">
            <a:avLst/>
          </a:prstGeom>
          <a:noFill/>
          <a:ln>
            <a:noFill/>
          </a:ln>
        </p:spPr>
      </p:pic>
      <p:pic>
        <p:nvPicPr>
          <p:cNvPr id="137" name="Google Shape;137;g31d5db97f25_2_53"/>
          <p:cNvPicPr preferRelativeResize="0"/>
          <p:nvPr/>
        </p:nvPicPr>
        <p:blipFill>
          <a:blip r:embed="rId7">
            <a:alphaModFix/>
          </a:blip>
          <a:stretch>
            <a:fillRect/>
          </a:stretch>
        </p:blipFill>
        <p:spPr>
          <a:xfrm>
            <a:off x="7382063" y="3850925"/>
            <a:ext cx="2968050" cy="2946390"/>
          </a:xfrm>
          <a:prstGeom prst="rect">
            <a:avLst/>
          </a:prstGeom>
          <a:noFill/>
          <a:ln>
            <a:noFill/>
          </a:ln>
        </p:spPr>
      </p:pic>
      <p:pic>
        <p:nvPicPr>
          <p:cNvPr id="138" name="Google Shape;138;g31d5db97f25_2_53"/>
          <p:cNvPicPr preferRelativeResize="0"/>
          <p:nvPr/>
        </p:nvPicPr>
        <p:blipFill>
          <a:blip r:embed="rId8">
            <a:alphaModFix/>
          </a:blip>
          <a:stretch>
            <a:fillRect/>
          </a:stretch>
        </p:blipFill>
        <p:spPr>
          <a:xfrm>
            <a:off x="4491888" y="3868025"/>
            <a:ext cx="3190595" cy="2912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1d6041f09a_1_0"/>
          <p:cNvSpPr txBox="1"/>
          <p:nvPr/>
        </p:nvSpPr>
        <p:spPr>
          <a:xfrm>
            <a:off x="9721999" y="6342853"/>
            <a:ext cx="22158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200">
                <a:solidFill>
                  <a:srgbClr val="757070"/>
                </a:solidFill>
                <a:latin typeface="Arial"/>
                <a:ea typeface="Arial"/>
                <a:cs typeface="Arial"/>
                <a:sym typeface="Arial"/>
              </a:rPr>
              <a:t>1</a:t>
            </a:r>
            <a:endParaRPr sz="1200">
              <a:solidFill>
                <a:srgbClr val="757070"/>
              </a:solidFill>
              <a:latin typeface="Arial"/>
              <a:ea typeface="Arial"/>
              <a:cs typeface="Arial"/>
              <a:sym typeface="Arial"/>
            </a:endParaRPr>
          </a:p>
        </p:txBody>
      </p:sp>
      <p:sp>
        <p:nvSpPr>
          <p:cNvPr id="145" name="Google Shape;145;g31d6041f09a_1_0"/>
          <p:cNvSpPr txBox="1"/>
          <p:nvPr>
            <p:ph idx="4294967295" type="body"/>
          </p:nvPr>
        </p:nvSpPr>
        <p:spPr>
          <a:xfrm>
            <a:off x="374800" y="1971900"/>
            <a:ext cx="9906600" cy="4351200"/>
          </a:xfrm>
          <a:prstGeom prst="rect">
            <a:avLst/>
          </a:prstGeom>
        </p:spPr>
        <p:txBody>
          <a:bodyPr anchorCtr="0" anchor="t" bIns="45700" lIns="91425" spcFirstLastPara="1" rIns="91425" wrap="square" tIns="45700">
            <a:normAutofit/>
          </a:bodyPr>
          <a:lstStyle/>
          <a:p>
            <a:pPr indent="-349250" lvl="0" marL="457200" rtl="0" algn="l">
              <a:lnSpc>
                <a:spcPct val="200000"/>
              </a:lnSpc>
              <a:spcBef>
                <a:spcPts val="1000"/>
              </a:spcBef>
              <a:spcAft>
                <a:spcPts val="0"/>
              </a:spcAft>
              <a:buSzPts val="1900"/>
              <a:buFont typeface="Times New Roman"/>
              <a:buChar char="●"/>
            </a:pPr>
            <a:r>
              <a:rPr lang="en" sz="1900">
                <a:latin typeface="Times New Roman"/>
                <a:ea typeface="Times New Roman"/>
                <a:cs typeface="Times New Roman"/>
                <a:sym typeface="Times New Roman"/>
              </a:rPr>
              <a:t>Drop all columns with “Speed Limit” = 0</a:t>
            </a:r>
            <a:endParaRPr sz="1900">
              <a:latin typeface="Times New Roman"/>
              <a:ea typeface="Times New Roman"/>
              <a:cs typeface="Times New Roman"/>
              <a:sym typeface="Times New Roman"/>
            </a:endParaRPr>
          </a:p>
          <a:p>
            <a:pPr indent="-349250" lvl="0" marL="457200" rtl="0" algn="l">
              <a:lnSpc>
                <a:spcPct val="200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Z-score normalization</a:t>
            </a:r>
            <a:r>
              <a:rPr lang="en" sz="1900">
                <a:latin typeface="Times New Roman"/>
                <a:ea typeface="Times New Roman"/>
                <a:cs typeface="Times New Roman"/>
                <a:sym typeface="Times New Roman"/>
              </a:rPr>
              <a:t> for continuous variable “Speed Limit”</a:t>
            </a:r>
            <a:endParaRPr sz="1900">
              <a:latin typeface="Times New Roman"/>
              <a:ea typeface="Times New Roman"/>
              <a:cs typeface="Times New Roman"/>
              <a:sym typeface="Times New Roman"/>
            </a:endParaRPr>
          </a:p>
          <a:p>
            <a:pPr indent="-349250" lvl="0" marL="457200" rtl="0" algn="l">
              <a:lnSpc>
                <a:spcPct val="200000"/>
              </a:lnSpc>
              <a:spcBef>
                <a:spcPts val="0"/>
              </a:spcBef>
              <a:spcAft>
                <a:spcPts val="0"/>
              </a:spcAft>
              <a:buClr>
                <a:srgbClr val="0E0E0E"/>
              </a:buClr>
              <a:buSzPts val="1900"/>
              <a:buFont typeface="Times New Roman"/>
              <a:buChar char="●"/>
            </a:pPr>
            <a:r>
              <a:rPr lang="en" sz="1900">
                <a:solidFill>
                  <a:srgbClr val="0E0E0E"/>
                </a:solidFill>
                <a:latin typeface="Times New Roman"/>
                <a:ea typeface="Times New Roman"/>
                <a:cs typeface="Times New Roman"/>
                <a:sym typeface="Times New Roman"/>
              </a:rPr>
              <a:t>Transform the column “Crash Date/Time” into “Week”, “Weekend”, “Time”, “Month”, “Year”, “Date in Month”. </a:t>
            </a:r>
            <a:endParaRPr sz="1900">
              <a:solidFill>
                <a:srgbClr val="0E0E0E"/>
              </a:solidFill>
              <a:latin typeface="Times New Roman"/>
              <a:ea typeface="Times New Roman"/>
              <a:cs typeface="Times New Roman"/>
              <a:sym typeface="Times New Roman"/>
            </a:endParaRPr>
          </a:p>
          <a:p>
            <a:pPr indent="-349250" lvl="0" marL="457200" rtl="0" algn="l">
              <a:lnSpc>
                <a:spcPct val="200000"/>
              </a:lnSpc>
              <a:spcBef>
                <a:spcPts val="0"/>
              </a:spcBef>
              <a:spcAft>
                <a:spcPts val="0"/>
              </a:spcAft>
              <a:buClr>
                <a:srgbClr val="0E0E0E"/>
              </a:buClr>
              <a:buSzPts val="1900"/>
              <a:buFont typeface="Times New Roman"/>
              <a:buChar char="●"/>
            </a:pPr>
            <a:r>
              <a:rPr b="1" lang="en" sz="1900">
                <a:solidFill>
                  <a:srgbClr val="0E0E0E"/>
                </a:solidFill>
                <a:latin typeface="Times New Roman"/>
                <a:ea typeface="Times New Roman"/>
                <a:cs typeface="Times New Roman"/>
                <a:sym typeface="Times New Roman"/>
              </a:rPr>
              <a:t>Drop</a:t>
            </a:r>
            <a:r>
              <a:rPr lang="en" sz="1900">
                <a:solidFill>
                  <a:srgbClr val="0E0E0E"/>
                </a:solidFill>
                <a:latin typeface="Times New Roman"/>
                <a:ea typeface="Times New Roman"/>
                <a:cs typeface="Times New Roman"/>
                <a:sym typeface="Times New Roman"/>
              </a:rPr>
              <a:t> all observations with </a:t>
            </a:r>
            <a:r>
              <a:rPr b="1" lang="en" sz="1900">
                <a:solidFill>
                  <a:srgbClr val="0E0E0E"/>
                </a:solidFill>
                <a:latin typeface="Times New Roman"/>
                <a:ea typeface="Times New Roman"/>
                <a:cs typeface="Times New Roman"/>
                <a:sym typeface="Times New Roman"/>
              </a:rPr>
              <a:t>null values</a:t>
            </a:r>
            <a:endParaRPr b="1" sz="1900">
              <a:solidFill>
                <a:srgbClr val="0E0E0E"/>
              </a:solidFill>
              <a:latin typeface="Times New Roman"/>
              <a:ea typeface="Times New Roman"/>
              <a:cs typeface="Times New Roman"/>
              <a:sym typeface="Times New Roman"/>
            </a:endParaRPr>
          </a:p>
          <a:p>
            <a:pPr indent="-349250" lvl="0" marL="457200" rtl="0" algn="l">
              <a:lnSpc>
                <a:spcPct val="200000"/>
              </a:lnSpc>
              <a:spcBef>
                <a:spcPts val="0"/>
              </a:spcBef>
              <a:spcAft>
                <a:spcPts val="0"/>
              </a:spcAft>
              <a:buClr>
                <a:srgbClr val="0E0E0E"/>
              </a:buClr>
              <a:buSzPts val="1900"/>
              <a:buFont typeface="Times New Roman"/>
              <a:buChar char="●"/>
            </a:pPr>
            <a:r>
              <a:rPr lang="en" sz="1900">
                <a:solidFill>
                  <a:srgbClr val="0E0E0E"/>
                </a:solidFill>
                <a:latin typeface="Times New Roman"/>
                <a:ea typeface="Times New Roman"/>
                <a:cs typeface="Times New Roman"/>
                <a:sym typeface="Times New Roman"/>
              </a:rPr>
              <a:t>Train Test data split </a:t>
            </a:r>
            <a:r>
              <a:rPr b="1" lang="en" sz="1900">
                <a:solidFill>
                  <a:srgbClr val="0E0E0E"/>
                </a:solidFill>
                <a:latin typeface="Times New Roman"/>
                <a:ea typeface="Times New Roman"/>
                <a:cs typeface="Times New Roman"/>
                <a:sym typeface="Times New Roman"/>
              </a:rPr>
              <a:t>(70% 30%)</a:t>
            </a:r>
            <a:endParaRPr b="1" sz="1900">
              <a:solidFill>
                <a:srgbClr val="0E0E0E"/>
              </a:solidFill>
              <a:latin typeface="Times New Roman"/>
              <a:ea typeface="Times New Roman"/>
              <a:cs typeface="Times New Roman"/>
              <a:sym typeface="Times New Roman"/>
            </a:endParaRPr>
          </a:p>
          <a:p>
            <a:pPr indent="-349250" lvl="0" marL="457200" rtl="0" algn="l">
              <a:lnSpc>
                <a:spcPct val="200000"/>
              </a:lnSpc>
              <a:spcBef>
                <a:spcPts val="0"/>
              </a:spcBef>
              <a:spcAft>
                <a:spcPts val="0"/>
              </a:spcAft>
              <a:buClr>
                <a:srgbClr val="0E0E0E"/>
              </a:buClr>
              <a:buSzPts val="1900"/>
              <a:buFont typeface="Times New Roman"/>
              <a:buChar char="●"/>
            </a:pPr>
            <a:r>
              <a:rPr lang="en" sz="1900">
                <a:solidFill>
                  <a:srgbClr val="0E0E0E"/>
                </a:solidFill>
                <a:latin typeface="Times New Roman"/>
                <a:ea typeface="Times New Roman"/>
                <a:cs typeface="Times New Roman"/>
                <a:sym typeface="Times New Roman"/>
              </a:rPr>
              <a:t>Handle </a:t>
            </a:r>
            <a:r>
              <a:rPr lang="en" sz="1900">
                <a:solidFill>
                  <a:srgbClr val="0E0E0E"/>
                </a:solidFill>
                <a:latin typeface="Times New Roman"/>
                <a:ea typeface="Times New Roman"/>
                <a:cs typeface="Times New Roman"/>
                <a:sym typeface="Times New Roman"/>
              </a:rPr>
              <a:t>imbalance</a:t>
            </a:r>
            <a:r>
              <a:rPr lang="en" sz="1900">
                <a:solidFill>
                  <a:srgbClr val="0E0E0E"/>
                </a:solidFill>
                <a:latin typeface="Times New Roman"/>
                <a:ea typeface="Times New Roman"/>
                <a:cs typeface="Times New Roman"/>
                <a:sym typeface="Times New Roman"/>
              </a:rPr>
              <a:t> in “ACRS Report Type” using </a:t>
            </a:r>
            <a:r>
              <a:rPr b="1" lang="en" sz="1900">
                <a:solidFill>
                  <a:srgbClr val="0E0E0E"/>
                </a:solidFill>
                <a:latin typeface="Times New Roman"/>
                <a:ea typeface="Times New Roman"/>
                <a:cs typeface="Times New Roman"/>
                <a:sym typeface="Times New Roman"/>
              </a:rPr>
              <a:t>SMOTE</a:t>
            </a:r>
            <a:endParaRPr b="1" sz="1900">
              <a:solidFill>
                <a:srgbClr val="0E0E0E"/>
              </a:solidFill>
              <a:latin typeface="Times New Roman"/>
              <a:ea typeface="Times New Roman"/>
              <a:cs typeface="Times New Roman"/>
              <a:sym typeface="Times New Roman"/>
            </a:endParaRPr>
          </a:p>
        </p:txBody>
      </p:sp>
      <p:sp>
        <p:nvSpPr>
          <p:cNvPr id="146" name="Google Shape;146;g31d6041f09a_1_0"/>
          <p:cNvSpPr txBox="1"/>
          <p:nvPr/>
        </p:nvSpPr>
        <p:spPr>
          <a:xfrm>
            <a:off x="344329" y="325755"/>
            <a:ext cx="2891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chemeClr val="dk1"/>
                </a:solidFill>
                <a:latin typeface="Times New Roman"/>
                <a:ea typeface="Times New Roman"/>
                <a:cs typeface="Times New Roman"/>
                <a:sym typeface="Times New Roman"/>
              </a:rPr>
              <a:t>Data Preprocessing</a:t>
            </a:r>
            <a:endParaRPr b="1" sz="1350">
              <a:solidFill>
                <a:schemeClr val="dk1"/>
              </a:solidFill>
              <a:latin typeface="Times New Roman"/>
              <a:ea typeface="Times New Roman"/>
              <a:cs typeface="Times New Roman"/>
              <a:sym typeface="Times New Roman"/>
            </a:endParaRPr>
          </a:p>
        </p:txBody>
      </p:sp>
      <p:sp>
        <p:nvSpPr>
          <p:cNvPr id="147" name="Google Shape;147;g31d6041f09a_1_0"/>
          <p:cNvSpPr txBox="1"/>
          <p:nvPr/>
        </p:nvSpPr>
        <p:spPr>
          <a:xfrm>
            <a:off x="3423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Improve Data Transformation and Data Imbalance Process</a:t>
            </a:r>
            <a:endParaRPr/>
          </a:p>
        </p:txBody>
      </p:sp>
      <p:cxnSp>
        <p:nvCxnSpPr>
          <p:cNvPr id="148" name="Google Shape;148;g31d6041f09a_1_0"/>
          <p:cNvCxnSpPr/>
          <p:nvPr/>
        </p:nvCxnSpPr>
        <p:spPr>
          <a:xfrm>
            <a:off x="451000" y="1785250"/>
            <a:ext cx="1065600" cy="0"/>
          </a:xfrm>
          <a:prstGeom prst="straightConnector1">
            <a:avLst/>
          </a:prstGeom>
          <a:noFill/>
          <a:ln cap="flat" cmpd="sng" w="12700">
            <a:solidFill>
              <a:srgbClr val="BFBFBF"/>
            </a:solidFill>
            <a:prstDash val="solid"/>
            <a:miter lim="800000"/>
            <a:headEnd len="sm" w="sm" type="none"/>
            <a:tailEnd len="sm" w="sm" type="none"/>
          </a:ln>
        </p:spPr>
      </p:cxnSp>
      <p:sp>
        <p:nvSpPr>
          <p:cNvPr id="149" name="Google Shape;149;g31d6041f09a_1_0"/>
          <p:cNvSpPr txBox="1"/>
          <p:nvPr/>
        </p:nvSpPr>
        <p:spPr>
          <a:xfrm>
            <a:off x="382797" y="1329254"/>
            <a:ext cx="3255000" cy="3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67">
                <a:solidFill>
                  <a:srgbClr val="0C0C0C"/>
                </a:solidFill>
                <a:latin typeface="Times New Roman"/>
                <a:ea typeface="Times New Roman"/>
                <a:cs typeface="Times New Roman"/>
                <a:sym typeface="Times New Roman"/>
              </a:rPr>
              <a:t>Highlights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1d5db97f25_2_281"/>
          <p:cNvSpPr txBox="1"/>
          <p:nvPr/>
        </p:nvSpPr>
        <p:spPr>
          <a:xfrm>
            <a:off x="3422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Evaluation </a:t>
            </a:r>
            <a:r>
              <a:rPr b="1" lang="en" sz="2400">
                <a:latin typeface="Times New Roman"/>
                <a:ea typeface="Times New Roman"/>
                <a:cs typeface="Times New Roman"/>
                <a:sym typeface="Times New Roman"/>
              </a:rPr>
              <a:t>Matrix</a:t>
            </a:r>
            <a:endParaRPr b="1" sz="2400">
              <a:latin typeface="Times New Roman"/>
              <a:ea typeface="Times New Roman"/>
              <a:cs typeface="Times New Roman"/>
              <a:sym typeface="Times New Roman"/>
            </a:endParaRPr>
          </a:p>
        </p:txBody>
      </p:sp>
      <p:sp>
        <p:nvSpPr>
          <p:cNvPr id="156" name="Google Shape;156;g31d5db97f25_2_281"/>
          <p:cNvSpPr txBox="1"/>
          <p:nvPr>
            <p:ph idx="4294967295" type="body"/>
          </p:nvPr>
        </p:nvSpPr>
        <p:spPr>
          <a:xfrm>
            <a:off x="330250" y="1487475"/>
            <a:ext cx="9247200" cy="4351200"/>
          </a:xfrm>
          <a:prstGeom prst="rect">
            <a:avLst/>
          </a:prstGeom>
        </p:spPr>
        <p:txBody>
          <a:bodyPr anchorCtr="0" anchor="t" bIns="45700" lIns="91425" spcFirstLastPara="1" rIns="91425" wrap="square" tIns="45700">
            <a:normAutofit/>
          </a:bodyPr>
          <a:lstStyle/>
          <a:p>
            <a:pPr indent="-349250" lvl="0" marL="457200" rtl="0" algn="l">
              <a:lnSpc>
                <a:spcPct val="150000"/>
              </a:lnSpc>
              <a:spcBef>
                <a:spcPts val="1000"/>
              </a:spcBef>
              <a:spcAft>
                <a:spcPts val="0"/>
              </a:spcAft>
              <a:buClr>
                <a:schemeClr val="dk1"/>
              </a:buClr>
              <a:buSzPts val="1900"/>
              <a:buFont typeface="Times New Roman"/>
              <a:buAutoNum type="arabicPeriod"/>
            </a:pPr>
            <a:r>
              <a:rPr b="1" lang="en" sz="1900">
                <a:latin typeface="Times New Roman"/>
                <a:ea typeface="Times New Roman"/>
                <a:cs typeface="Times New Roman"/>
                <a:sym typeface="Times New Roman"/>
              </a:rPr>
              <a:t>Overall Accuracy</a:t>
            </a:r>
            <a:r>
              <a:rPr lang="en" sz="1900">
                <a:latin typeface="Times New Roman"/>
                <a:ea typeface="Times New Roman"/>
                <a:cs typeface="Times New Roman"/>
                <a:sym typeface="Times New Roman"/>
              </a:rPr>
              <a:t>:  the ratio of correctly predicted samples to the total samples.</a:t>
            </a:r>
            <a:endParaRPr sz="1900">
              <a:latin typeface="Times New Roman"/>
              <a:ea typeface="Times New Roman"/>
              <a:cs typeface="Times New Roman"/>
              <a:sym typeface="Times New Roman"/>
            </a:endParaRPr>
          </a:p>
          <a:p>
            <a:pPr indent="-349250" lvl="0" marL="457200" rtl="0" algn="l">
              <a:lnSpc>
                <a:spcPct val="150000"/>
              </a:lnSpc>
              <a:spcBef>
                <a:spcPts val="1000"/>
              </a:spcBef>
              <a:spcAft>
                <a:spcPts val="0"/>
              </a:spcAft>
              <a:buClr>
                <a:schemeClr val="dk1"/>
              </a:buClr>
              <a:buSzPts val="1900"/>
              <a:buFont typeface="Times New Roman"/>
              <a:buAutoNum type="arabicPeriod"/>
            </a:pPr>
            <a:r>
              <a:rPr b="1" lang="en" sz="1900">
                <a:latin typeface="Times New Roman"/>
                <a:ea typeface="Times New Roman"/>
                <a:cs typeface="Times New Roman"/>
                <a:sym typeface="Times New Roman"/>
              </a:rPr>
              <a:t>Overall Precision, Recall, and F1-Score</a:t>
            </a:r>
            <a:r>
              <a:rPr lang="en"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p>
            <a:pPr indent="-330200" lvl="1" marL="914400" rtl="0" algn="l">
              <a:lnSpc>
                <a:spcPct val="150000"/>
              </a:lnSpc>
              <a:spcBef>
                <a:spcPts val="1000"/>
              </a:spcBef>
              <a:spcAft>
                <a:spcPts val="0"/>
              </a:spcAft>
              <a:buSzPts val="1600"/>
              <a:buFont typeface="Times New Roman"/>
              <a:buAutoNum type="alphaLcPeriod"/>
            </a:pPr>
            <a:r>
              <a:rPr b="1" lang="en" sz="1600">
                <a:latin typeface="Times New Roman"/>
                <a:ea typeface="Times New Roman"/>
                <a:cs typeface="Times New Roman"/>
                <a:sym typeface="Times New Roman"/>
              </a:rPr>
              <a:t>Macro</a:t>
            </a:r>
            <a:r>
              <a:rPr lang="en" sz="1600">
                <a:latin typeface="Times New Roman"/>
                <a:ea typeface="Times New Roman"/>
                <a:cs typeface="Times New Roman"/>
                <a:sym typeface="Times New Roman"/>
              </a:rPr>
              <a:t>: Averages metrics for all classes equally.</a:t>
            </a:r>
            <a:endParaRPr sz="1600">
              <a:latin typeface="Times New Roman"/>
              <a:ea typeface="Times New Roman"/>
              <a:cs typeface="Times New Roman"/>
              <a:sym typeface="Times New Roman"/>
            </a:endParaRPr>
          </a:p>
          <a:p>
            <a:pPr indent="-330200" lvl="1" marL="914400" rtl="0" algn="l">
              <a:lnSpc>
                <a:spcPct val="150000"/>
              </a:lnSpc>
              <a:spcBef>
                <a:spcPts val="1000"/>
              </a:spcBef>
              <a:spcAft>
                <a:spcPts val="0"/>
              </a:spcAft>
              <a:buSzPts val="1600"/>
              <a:buFont typeface="Times New Roman"/>
              <a:buAutoNum type="alphaLcPeriod"/>
            </a:pPr>
            <a:r>
              <a:rPr b="1" lang="en" sz="1600">
                <a:latin typeface="Times New Roman"/>
                <a:ea typeface="Times New Roman"/>
                <a:cs typeface="Times New Roman"/>
                <a:sym typeface="Times New Roman"/>
              </a:rPr>
              <a:t>Micro</a:t>
            </a:r>
            <a:r>
              <a:rPr lang="en" sz="1600">
                <a:latin typeface="Times New Roman"/>
                <a:ea typeface="Times New Roman"/>
                <a:cs typeface="Times New Roman"/>
                <a:sym typeface="Times New Roman"/>
              </a:rPr>
              <a:t>: Aggregates contributions of all classes (good for imbalance).</a:t>
            </a:r>
            <a:endParaRPr sz="1600">
              <a:latin typeface="Times New Roman"/>
              <a:ea typeface="Times New Roman"/>
              <a:cs typeface="Times New Roman"/>
              <a:sym typeface="Times New Roman"/>
            </a:endParaRPr>
          </a:p>
          <a:p>
            <a:pPr indent="-330200" lvl="1" marL="914400" rtl="0" algn="l">
              <a:lnSpc>
                <a:spcPct val="150000"/>
              </a:lnSpc>
              <a:spcBef>
                <a:spcPts val="1000"/>
              </a:spcBef>
              <a:spcAft>
                <a:spcPts val="0"/>
              </a:spcAft>
              <a:buSzPts val="1600"/>
              <a:buFont typeface="Times New Roman"/>
              <a:buAutoNum type="alphaLcPeriod"/>
            </a:pPr>
            <a:r>
              <a:rPr b="1" lang="en" sz="1600">
                <a:latin typeface="Times New Roman"/>
                <a:ea typeface="Times New Roman"/>
                <a:cs typeface="Times New Roman"/>
                <a:sym typeface="Times New Roman"/>
              </a:rPr>
              <a:t>Weighted</a:t>
            </a:r>
            <a:r>
              <a:rPr lang="en" sz="1600">
                <a:latin typeface="Times New Roman"/>
                <a:ea typeface="Times New Roman"/>
                <a:cs typeface="Times New Roman"/>
                <a:sym typeface="Times New Roman"/>
              </a:rPr>
              <a:t>: Averages metrics weighted by class support.</a:t>
            </a:r>
            <a:endParaRPr sz="1600">
              <a:latin typeface="Times New Roman"/>
              <a:ea typeface="Times New Roman"/>
              <a:cs typeface="Times New Roman"/>
              <a:sym typeface="Times New Roman"/>
            </a:endParaRPr>
          </a:p>
          <a:p>
            <a:pPr indent="-349250" lvl="0" marL="457200" rtl="0" algn="l">
              <a:lnSpc>
                <a:spcPct val="150000"/>
              </a:lnSpc>
              <a:spcBef>
                <a:spcPts val="1000"/>
              </a:spcBef>
              <a:spcAft>
                <a:spcPts val="0"/>
              </a:spcAft>
              <a:buClr>
                <a:schemeClr val="dk1"/>
              </a:buClr>
              <a:buSzPts val="1900"/>
              <a:buFont typeface="Times New Roman"/>
              <a:buAutoNum type="arabicPeriod"/>
            </a:pPr>
            <a:r>
              <a:rPr b="1" lang="en" sz="1900">
                <a:latin typeface="Times New Roman"/>
                <a:ea typeface="Times New Roman"/>
                <a:cs typeface="Times New Roman"/>
                <a:sym typeface="Times New Roman"/>
              </a:rPr>
              <a:t>ROC-AUC Score</a:t>
            </a:r>
            <a:r>
              <a:rPr lang="en" sz="1900">
                <a:latin typeface="Times New Roman"/>
                <a:ea typeface="Times New Roman"/>
                <a:cs typeface="Times New Roman"/>
                <a:sym typeface="Times New Roman"/>
              </a:rPr>
              <a:t>: for multiclass classification, calculate the ROC-AUC score using a one-vs-rest (OvR) approach.</a:t>
            </a:r>
            <a:endParaRPr sz="1900">
              <a:latin typeface="Times New Roman"/>
              <a:ea typeface="Times New Roman"/>
              <a:cs typeface="Times New Roman"/>
              <a:sym typeface="Times New Roman"/>
            </a:endParaRPr>
          </a:p>
          <a:p>
            <a:pPr indent="-349250" lvl="0" marL="457200" rtl="0" algn="l">
              <a:lnSpc>
                <a:spcPct val="150000"/>
              </a:lnSpc>
              <a:spcBef>
                <a:spcPts val="1000"/>
              </a:spcBef>
              <a:spcAft>
                <a:spcPts val="0"/>
              </a:spcAft>
              <a:buClr>
                <a:schemeClr val="dk1"/>
              </a:buClr>
              <a:buSzPts val="1900"/>
              <a:buFont typeface="Times New Roman"/>
              <a:buAutoNum type="arabicPeriod"/>
            </a:pPr>
            <a:r>
              <a:rPr b="1" lang="en" sz="1900">
                <a:latin typeface="Times New Roman"/>
                <a:ea typeface="Times New Roman"/>
                <a:cs typeface="Times New Roman"/>
                <a:sym typeface="Times New Roman"/>
              </a:rPr>
              <a:t>Confusion Matrix</a:t>
            </a:r>
            <a:endParaRPr b="1" sz="1900">
              <a:latin typeface="Times New Roman"/>
              <a:ea typeface="Times New Roman"/>
              <a:cs typeface="Times New Roman"/>
              <a:sym typeface="Times New Roman"/>
            </a:endParaRPr>
          </a:p>
        </p:txBody>
      </p:sp>
      <p:sp>
        <p:nvSpPr>
          <p:cNvPr id="157" name="Google Shape;157;g31d5db97f25_2_281"/>
          <p:cNvSpPr txBox="1"/>
          <p:nvPr/>
        </p:nvSpPr>
        <p:spPr>
          <a:xfrm>
            <a:off x="3423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The overall matrix will contribute to the selection of well-balanced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aphicFrame>
        <p:nvGraphicFramePr>
          <p:cNvPr id="163" name="Google Shape;163;g31d5db97f25_2_509"/>
          <p:cNvGraphicFramePr/>
          <p:nvPr/>
        </p:nvGraphicFramePr>
        <p:xfrm>
          <a:off x="468050" y="1659700"/>
          <a:ext cx="3000000" cy="3000000"/>
        </p:xfrm>
        <a:graphic>
          <a:graphicData uri="http://schemas.openxmlformats.org/drawingml/2006/table">
            <a:tbl>
              <a:tblPr>
                <a:noFill/>
                <a:tableStyleId>{1C8EA02C-29BE-41A9-96B1-42B8DD7B70FE}</a:tableStyleId>
              </a:tblPr>
              <a:tblGrid>
                <a:gridCol w="1938350"/>
                <a:gridCol w="1342075"/>
                <a:gridCol w="1562875"/>
                <a:gridCol w="1562875"/>
                <a:gridCol w="1562875"/>
                <a:gridCol w="1562875"/>
              </a:tblGrid>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Model</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Accuracy</a:t>
                      </a:r>
                      <a:endParaRPr b="1">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F1-Score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ROC-AUC Score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Decision Tree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0.6562</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0.6534</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0.6136</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0.5722</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0.4610</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0.6060</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0.7515</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0.7527</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0.7515</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0.7520</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0.8421</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Bootstrap Aggregating</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0.5383</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0.5461</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0.5383</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0.5414</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0.5386</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AdaBoost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0.5475</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0.5522</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0.5475</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0.5491</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0.5888</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XGBoost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0.6330</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0.6472</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0.6329</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0.6363</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0.7457</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bl>
          </a:graphicData>
        </a:graphic>
      </p:graphicFrame>
      <p:sp>
        <p:nvSpPr>
          <p:cNvPr id="164" name="Google Shape;164;g31d5db97f25_2_509"/>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Model Performance</a:t>
            </a:r>
            <a:endParaRPr b="1" sz="2400">
              <a:latin typeface="Times New Roman"/>
              <a:ea typeface="Times New Roman"/>
              <a:cs typeface="Times New Roman"/>
              <a:sym typeface="Times New Roman"/>
            </a:endParaRPr>
          </a:p>
        </p:txBody>
      </p:sp>
      <p:sp>
        <p:nvSpPr>
          <p:cNvPr id="165" name="Google Shape;165;g31d5db97f25_2_509"/>
          <p:cNvSpPr txBox="1"/>
          <p:nvPr/>
        </p:nvSpPr>
        <p:spPr>
          <a:xfrm>
            <a:off x="415200" y="5879400"/>
            <a:ext cx="6519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Note: The precision score, recall score, and f1-score of AdaBoost and XGBoost were calculated using weighted average.</a:t>
            </a:r>
            <a:endParaRPr sz="1000">
              <a:solidFill>
                <a:schemeClr val="dk1"/>
              </a:solidFill>
              <a:latin typeface="Times New Roman"/>
              <a:ea typeface="Times New Roman"/>
              <a:cs typeface="Times New Roman"/>
              <a:sym typeface="Times New Roman"/>
            </a:endParaRPr>
          </a:p>
        </p:txBody>
      </p:sp>
      <p:sp>
        <p:nvSpPr>
          <p:cNvPr id="166" name="Google Shape;166;g31d5db97f25_2_509"/>
          <p:cNvSpPr txBox="1"/>
          <p:nvPr/>
        </p:nvSpPr>
        <p:spPr>
          <a:xfrm>
            <a:off x="2661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Random Forest perform best among the other five models in terms of all evaluation metrics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graphicFrame>
        <p:nvGraphicFramePr>
          <p:cNvPr id="172" name="Google Shape;172;g31f93557df0_3_0"/>
          <p:cNvGraphicFramePr/>
          <p:nvPr/>
        </p:nvGraphicFramePr>
        <p:xfrm>
          <a:off x="468050" y="1659700"/>
          <a:ext cx="3000000" cy="3000000"/>
        </p:xfrm>
        <a:graphic>
          <a:graphicData uri="http://schemas.openxmlformats.org/drawingml/2006/table">
            <a:tbl>
              <a:tblPr>
                <a:noFill/>
                <a:tableStyleId>{1C8EA02C-29BE-41A9-96B1-42B8DD7B70FE}</a:tableStyleId>
              </a:tblPr>
              <a:tblGrid>
                <a:gridCol w="1938350"/>
                <a:gridCol w="1342075"/>
                <a:gridCol w="1562875"/>
                <a:gridCol w="1562875"/>
                <a:gridCol w="1562875"/>
                <a:gridCol w="1562875"/>
              </a:tblGrid>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Model</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Accuracy</a:t>
                      </a:r>
                      <a:endParaRPr b="1">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Precision</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Recall</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F1-Score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ROC-AUC Score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19050">
                      <a:solidFill>
                        <a:srgbClr val="B7C4D1"/>
                      </a:solidFill>
                      <a:prstDash val="solid"/>
                      <a:round/>
                      <a:headEnd len="sm" w="sm" type="none"/>
                      <a:tailEnd len="sm" w="sm" type="none"/>
                    </a:lnB>
                    <a:solidFill>
                      <a:srgbClr val="E7ECEF">
                        <a:alpha val="59490"/>
                      </a:srgbClr>
                    </a:solidFill>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Decision Tree</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0.6562</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0.6513</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0.6534</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0.6136</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19050">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0.5722</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0.3936</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0.4610</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0.6060</a:t>
                      </a:r>
                      <a:endParaRPr>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Random Forest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0.7515</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0.7527</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0.7515</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0.7520</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c>
                  <a:txBody>
                    <a:bodyPr/>
                    <a:lstStyle/>
                    <a:p>
                      <a:pPr indent="0" lvl="0" marL="0" marR="0" rtl="0" algn="ctr">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0.8421</a:t>
                      </a:r>
                      <a:endParaRPr sz="120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C6D4E2"/>
                    </a:solidFill>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Bootstrap Aggregating</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0.5249</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0.5299</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0.5249</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0.5269</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0.5280</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AdaBoost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0.5475</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0.5522</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0.5475</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0.5491</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0.5888</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r h="5306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XGBoost</a:t>
                      </a:r>
                      <a:endParaRPr b="1">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19050">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solidFill>
                      <a:srgbClr val="E7ECEF">
                        <a:alpha val="59490"/>
                      </a:srgbClr>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0.6330</a:t>
                      </a:r>
                      <a:endParaRPr sz="1200">
                        <a:latin typeface="Times New Roman"/>
                        <a:ea typeface="Times New Roman"/>
                        <a:cs typeface="Times New Roman"/>
                        <a:sym typeface="Times New Roman"/>
                      </a:endParaRPr>
                    </a:p>
                  </a:txBody>
                  <a:tcPr marT="91425" marB="91425" marR="91425" marL="91425" anchor="ctr">
                    <a:lnL cap="flat" cmpd="sng" w="19050">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0.6472</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0.6329</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0.6363</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0.7457</a:t>
                      </a:r>
                      <a:endParaRPr sz="1200">
                        <a:latin typeface="Times New Roman"/>
                        <a:ea typeface="Times New Roman"/>
                        <a:cs typeface="Times New Roman"/>
                        <a:sym typeface="Times New Roman"/>
                      </a:endParaRPr>
                    </a:p>
                  </a:txBody>
                  <a:tcPr marT="91425" marB="91425" marR="91425" marL="91425" anchor="ctr">
                    <a:lnL cap="flat" cmpd="sng" w="9525">
                      <a:solidFill>
                        <a:srgbClr val="B7C4D1"/>
                      </a:solidFill>
                      <a:prstDash val="solid"/>
                      <a:round/>
                      <a:headEnd len="sm" w="sm" type="none"/>
                      <a:tailEnd len="sm" w="sm" type="none"/>
                    </a:lnL>
                    <a:lnR cap="flat" cmpd="sng" w="9525">
                      <a:solidFill>
                        <a:srgbClr val="B7C4D1"/>
                      </a:solidFill>
                      <a:prstDash val="solid"/>
                      <a:round/>
                      <a:headEnd len="sm" w="sm" type="none"/>
                      <a:tailEnd len="sm" w="sm" type="none"/>
                    </a:lnR>
                    <a:lnT cap="flat" cmpd="sng" w="9525">
                      <a:solidFill>
                        <a:srgbClr val="B7C4D1"/>
                      </a:solidFill>
                      <a:prstDash val="solid"/>
                      <a:round/>
                      <a:headEnd len="sm" w="sm" type="none"/>
                      <a:tailEnd len="sm" w="sm" type="none"/>
                    </a:lnT>
                    <a:lnB cap="flat" cmpd="sng" w="9525">
                      <a:solidFill>
                        <a:srgbClr val="B7C4D1"/>
                      </a:solidFill>
                      <a:prstDash val="solid"/>
                      <a:round/>
                      <a:headEnd len="sm" w="sm" type="none"/>
                      <a:tailEnd len="sm" w="sm" type="none"/>
                    </a:lnB>
                  </a:tcPr>
                </a:tc>
              </a:tr>
            </a:tbl>
          </a:graphicData>
        </a:graphic>
      </p:graphicFrame>
      <p:sp>
        <p:nvSpPr>
          <p:cNvPr id="173" name="Google Shape;173;g31f93557df0_3_0"/>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Model Performance</a:t>
            </a:r>
            <a:endParaRPr b="1" sz="2400">
              <a:latin typeface="Times New Roman"/>
              <a:ea typeface="Times New Roman"/>
              <a:cs typeface="Times New Roman"/>
              <a:sym typeface="Times New Roman"/>
            </a:endParaRPr>
          </a:p>
        </p:txBody>
      </p:sp>
      <p:sp>
        <p:nvSpPr>
          <p:cNvPr id="174" name="Google Shape;174;g31f93557df0_3_0"/>
          <p:cNvSpPr txBox="1"/>
          <p:nvPr/>
        </p:nvSpPr>
        <p:spPr>
          <a:xfrm>
            <a:off x="415200" y="5879400"/>
            <a:ext cx="6519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Note: The precision score, recall score, and f1-score of AdaBoost and XGBoost were calculated using weighted average.</a:t>
            </a:r>
            <a:endParaRPr sz="1000">
              <a:solidFill>
                <a:schemeClr val="dk1"/>
              </a:solidFill>
              <a:latin typeface="Times New Roman"/>
              <a:ea typeface="Times New Roman"/>
              <a:cs typeface="Times New Roman"/>
              <a:sym typeface="Times New Roman"/>
            </a:endParaRPr>
          </a:p>
        </p:txBody>
      </p:sp>
      <p:sp>
        <p:nvSpPr>
          <p:cNvPr id="175" name="Google Shape;175;g31f93557df0_3_0"/>
          <p:cNvSpPr txBox="1"/>
          <p:nvPr/>
        </p:nvSpPr>
        <p:spPr>
          <a:xfrm>
            <a:off x="2661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Random Forest perform best among the other five models in terms of all evaluation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1d5db97f25_0_105"/>
          <p:cNvSpPr txBox="1"/>
          <p:nvPr>
            <p:ph idx="1" type="body"/>
          </p:nvPr>
        </p:nvSpPr>
        <p:spPr>
          <a:xfrm>
            <a:off x="304800" y="1520825"/>
            <a:ext cx="5181600" cy="4351200"/>
          </a:xfrm>
          <a:prstGeom prst="rect">
            <a:avLst/>
          </a:prstGeom>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lang="en" sz="1700">
                <a:latin typeface="Times New Roman"/>
                <a:ea typeface="Times New Roman"/>
                <a:cs typeface="Times New Roman"/>
                <a:sym typeface="Times New Roman"/>
              </a:rPr>
              <a:t>Objective:</a:t>
            </a:r>
            <a:endParaRPr sz="17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 sz="1200">
                <a:latin typeface="Times New Roman"/>
                <a:ea typeface="Times New Roman"/>
                <a:cs typeface="Times New Roman"/>
                <a:sym typeface="Times New Roman"/>
              </a:rPr>
              <a:t>Identify the most </a:t>
            </a:r>
            <a:r>
              <a:rPr lang="en" sz="1200">
                <a:latin typeface="Times New Roman"/>
                <a:ea typeface="Times New Roman"/>
                <a:cs typeface="Times New Roman"/>
                <a:sym typeface="Times New Roman"/>
              </a:rPr>
              <a:t>relevant</a:t>
            </a:r>
            <a:r>
              <a:rPr lang="en" sz="1200">
                <a:latin typeface="Times New Roman"/>
                <a:ea typeface="Times New Roman"/>
                <a:cs typeface="Times New Roman"/>
                <a:sym typeface="Times New Roman"/>
              </a:rPr>
              <a:t> features to improve model accuracy and efficiency.</a:t>
            </a:r>
            <a:endParaRPr sz="12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 sz="1700">
                <a:latin typeface="Times New Roman"/>
                <a:ea typeface="Times New Roman"/>
                <a:cs typeface="Times New Roman"/>
                <a:sym typeface="Times New Roman"/>
              </a:rPr>
              <a:t>Methods Used:</a:t>
            </a:r>
            <a:endParaRPr sz="17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b="1" lang="en" sz="1200">
                <a:latin typeface="Times New Roman"/>
                <a:ea typeface="Times New Roman"/>
                <a:cs typeface="Times New Roman"/>
                <a:sym typeface="Times New Roman"/>
              </a:rPr>
              <a:t>Decision Tree Feature Importance</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 sz="1200">
                <a:latin typeface="Times New Roman"/>
                <a:ea typeface="Times New Roman"/>
                <a:cs typeface="Times New Roman"/>
                <a:sym typeface="Times New Roman"/>
              </a:rPr>
              <a:t>Ranked features based on importance scores.</a:t>
            </a:r>
            <a:endParaRPr sz="12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b="1" lang="en" sz="1200">
                <a:latin typeface="Times New Roman"/>
                <a:ea typeface="Times New Roman"/>
                <a:cs typeface="Times New Roman"/>
                <a:sym typeface="Times New Roman"/>
              </a:rPr>
              <a:t>Business Logic</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 sz="1200">
                <a:latin typeface="Times New Roman"/>
                <a:ea typeface="Times New Roman"/>
                <a:cs typeface="Times New Roman"/>
                <a:sym typeface="Times New Roman"/>
              </a:rPr>
              <a:t>Retained features based on domain relevance.</a:t>
            </a:r>
            <a:endParaRPr sz="1200">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en" sz="1700">
                <a:latin typeface="Times New Roman"/>
                <a:ea typeface="Times New Roman"/>
                <a:cs typeface="Times New Roman"/>
                <a:sym typeface="Times New Roman"/>
              </a:rPr>
              <a:t>Final Selected Features</a:t>
            </a:r>
            <a:r>
              <a:rPr lang="en" sz="17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p>
            <a:pPr indent="0" lvl="0" marL="0" rtl="0" algn="l">
              <a:spcBef>
                <a:spcPts val="1000"/>
              </a:spcBef>
              <a:spcAft>
                <a:spcPts val="0"/>
              </a:spcAft>
              <a:buNone/>
            </a:pPr>
            <a:r>
              <a:rPr lang="en" sz="1200">
                <a:latin typeface="Times New Roman"/>
                <a:ea typeface="Times New Roman"/>
                <a:cs typeface="Times New Roman"/>
                <a:sym typeface="Times New Roman"/>
              </a:rPr>
              <a:t>Extracted insights into the most significant factors driving the classifications.</a:t>
            </a:r>
            <a:endParaRPr sz="1700">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rPr b="1" lang="en" sz="1200">
                <a:solidFill>
                  <a:srgbClr val="274C77"/>
                </a:solidFill>
                <a:latin typeface="Times New Roman"/>
                <a:ea typeface="Times New Roman"/>
                <a:cs typeface="Times New Roman"/>
                <a:sym typeface="Times New Roman"/>
              </a:rPr>
              <a:t>Latitude, Longitude, Time, Day of Week, Month,Weather, Lights, Road Name, Traffic Control, Speed Limit, Driver Substance Abuse, Collision Type.</a:t>
            </a:r>
            <a:endParaRPr b="1" sz="1200">
              <a:solidFill>
                <a:srgbClr val="274C77"/>
              </a:solidFill>
              <a:latin typeface="Times New Roman"/>
              <a:ea typeface="Times New Roman"/>
              <a:cs typeface="Times New Roman"/>
              <a:sym typeface="Times New Roman"/>
            </a:endParaRPr>
          </a:p>
        </p:txBody>
      </p:sp>
      <p:pic>
        <p:nvPicPr>
          <p:cNvPr id="182" name="Google Shape;182;g31d5db97f25_0_105"/>
          <p:cNvPicPr preferRelativeResize="0"/>
          <p:nvPr/>
        </p:nvPicPr>
        <p:blipFill>
          <a:blip r:embed="rId3">
            <a:alphaModFix/>
          </a:blip>
          <a:stretch>
            <a:fillRect/>
          </a:stretch>
        </p:blipFill>
        <p:spPr>
          <a:xfrm>
            <a:off x="6019800" y="1161500"/>
            <a:ext cx="5879099" cy="4351199"/>
          </a:xfrm>
          <a:prstGeom prst="rect">
            <a:avLst/>
          </a:prstGeom>
          <a:noFill/>
          <a:ln>
            <a:noFill/>
          </a:ln>
        </p:spPr>
      </p:pic>
      <p:sp>
        <p:nvSpPr>
          <p:cNvPr id="183" name="Google Shape;183;g31d5db97f25_0_105"/>
          <p:cNvSpPr txBox="1"/>
          <p:nvPr/>
        </p:nvSpPr>
        <p:spPr>
          <a:xfrm>
            <a:off x="266065" y="243840"/>
            <a:ext cx="8940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latin typeface="Times New Roman"/>
                <a:ea typeface="Times New Roman"/>
                <a:cs typeface="Times New Roman"/>
                <a:sym typeface="Times New Roman"/>
              </a:rPr>
              <a:t>Feature Selection</a:t>
            </a:r>
            <a:endParaRPr b="1" sz="2400">
              <a:latin typeface="Times New Roman"/>
              <a:ea typeface="Times New Roman"/>
              <a:cs typeface="Times New Roman"/>
              <a:sym typeface="Times New Roman"/>
            </a:endParaRPr>
          </a:p>
        </p:txBody>
      </p:sp>
      <p:sp>
        <p:nvSpPr>
          <p:cNvPr id="184" name="Google Shape;184;g31d5db97f25_0_105"/>
          <p:cNvSpPr txBox="1"/>
          <p:nvPr/>
        </p:nvSpPr>
        <p:spPr>
          <a:xfrm>
            <a:off x="266160" y="712391"/>
            <a:ext cx="11382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700">
                <a:solidFill>
                  <a:srgbClr val="595959"/>
                </a:solidFill>
                <a:latin typeface="Times New Roman"/>
                <a:ea typeface="Times New Roman"/>
                <a:cs typeface="Times New Roman"/>
                <a:sym typeface="Times New Roman"/>
              </a:rPr>
              <a:t>Applied decision tree model for optimized model input</a:t>
            </a:r>
            <a:endParaRPr/>
          </a:p>
        </p:txBody>
      </p:sp>
      <p:sp>
        <p:nvSpPr>
          <p:cNvPr id="185" name="Google Shape;185;g31d5db97f25_0_105"/>
          <p:cNvSpPr/>
          <p:nvPr/>
        </p:nvSpPr>
        <p:spPr>
          <a:xfrm>
            <a:off x="5273675" y="3046775"/>
            <a:ext cx="390000" cy="4617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2024-12-07T19:06:11Z</dcterms:created>
  <dc:creator>LIN, YUNHAO (PGT)</dc:creator>
</cp:coreProperties>
</file>